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80" r:id="rId23"/>
    <p:sldId id="279" r:id="rId24"/>
    <p:sldId id="282" r:id="rId25"/>
    <p:sldId id="283" r:id="rId26"/>
    <p:sldId id="295" r:id="rId27"/>
    <p:sldId id="284" r:id="rId28"/>
    <p:sldId id="285" r:id="rId29"/>
    <p:sldId id="286" r:id="rId30"/>
    <p:sldId id="287" r:id="rId31"/>
    <p:sldId id="288" r:id="rId32"/>
    <p:sldId id="289" r:id="rId33"/>
    <p:sldId id="290" r:id="rId34"/>
    <p:sldId id="296" r:id="rId35"/>
    <p:sldId id="297" r:id="rId36"/>
    <p:sldId id="292" r:id="rId37"/>
    <p:sldId id="294"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9" autoAdjust="0"/>
  </p:normalViewPr>
  <p:slideViewPr>
    <p:cSldViewPr>
      <p:cViewPr varScale="1">
        <p:scale>
          <a:sx n="123" d="100"/>
          <a:sy n="123" d="100"/>
        </p:scale>
        <p:origin x="-128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08"/>
    </p:cViewPr>
  </p:sorterViewPr>
  <p:notesViewPr>
    <p:cSldViewPr>
      <p:cViewPr varScale="1">
        <p:scale>
          <a:sx n="88" d="100"/>
          <a:sy n="88" d="100"/>
        </p:scale>
        <p:origin x="-3822"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71E36-CA74-4660-AD33-62E070763E53}" type="datetimeFigureOut">
              <a:rPr lang="fr-FR" smtClean="0"/>
              <a:pPr/>
              <a:t>15/01/2014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B459BA-5FC6-4972-A0C1-FFA1597417D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23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24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25</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27</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28</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29</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30</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31</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32</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33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15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16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17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18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19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20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21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AB459BA-5FC6-4972-A0C1-FFA1597417DA}" type="slidenum">
              <a:rPr lang="fr-FR" smtClean="0"/>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A0F5655-CF4C-4862-B2CC-20628F47608B}" type="datetimeFigureOut">
              <a:rPr lang="fr-FR" smtClean="0"/>
              <a:pPr/>
              <a:t>15/01/2014</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2EA3CDD6-2267-438B-9F6D-E145AF297BBF}"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0F5655-CF4C-4862-B2CC-20628F47608B}" type="datetimeFigureOut">
              <a:rPr lang="fr-FR" smtClean="0"/>
              <a:pPr/>
              <a:t>15/01/2014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EA3CDD6-2267-438B-9F6D-E145AF297BB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0F5655-CF4C-4862-B2CC-20628F47608B}" type="datetimeFigureOut">
              <a:rPr lang="fr-FR" smtClean="0"/>
              <a:pPr/>
              <a:t>15/01/2014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EA3CDD6-2267-438B-9F6D-E145AF297BB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0F5655-CF4C-4862-B2CC-20628F47608B}" type="datetimeFigureOut">
              <a:rPr lang="fr-FR" smtClean="0"/>
              <a:pPr/>
              <a:t>15/01/2014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EA3CDD6-2267-438B-9F6D-E145AF297BB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AA0F5655-CF4C-4862-B2CC-20628F47608B}" type="datetimeFigureOut">
              <a:rPr lang="fr-FR" smtClean="0"/>
              <a:pPr/>
              <a:t>15/01/2014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2EA3CDD6-2267-438B-9F6D-E145AF297BBF}"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0F5655-CF4C-4862-B2CC-20628F47608B}" type="datetimeFigureOut">
              <a:rPr lang="fr-FR" smtClean="0"/>
              <a:pPr/>
              <a:t>15/01/2014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2EA3CDD6-2267-438B-9F6D-E145AF297BB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0F5655-CF4C-4862-B2CC-20628F47608B}" type="datetimeFigureOut">
              <a:rPr lang="fr-FR" smtClean="0"/>
              <a:pPr/>
              <a:t>15/01/2014</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2EA3CDD6-2267-438B-9F6D-E145AF297BB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0F5655-CF4C-4862-B2CC-20628F47608B}" type="datetimeFigureOut">
              <a:rPr lang="fr-FR" smtClean="0"/>
              <a:pPr/>
              <a:t>15/01/2014</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2EA3CDD6-2267-438B-9F6D-E145AF297BB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AA0F5655-CF4C-4862-B2CC-20628F47608B}" type="datetimeFigureOut">
              <a:rPr lang="fr-FR" smtClean="0"/>
              <a:pPr/>
              <a:t>15/01/2014</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2EA3CDD6-2267-438B-9F6D-E145AF297BBF}"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0F5655-CF4C-4862-B2CC-20628F47608B}" type="datetimeFigureOut">
              <a:rPr lang="fr-FR" smtClean="0"/>
              <a:pPr/>
              <a:t>15/01/2014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2EA3CDD6-2267-438B-9F6D-E145AF297BB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AA0F5655-CF4C-4862-B2CC-20628F47608B}" type="datetimeFigureOut">
              <a:rPr lang="fr-FR" smtClean="0"/>
              <a:pPr/>
              <a:t>15/01/2014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2EA3CDD6-2267-438B-9F6D-E145AF297BBF}"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0F5655-CF4C-4862-B2CC-20628F47608B}" type="datetimeFigureOut">
              <a:rPr lang="fr-FR" smtClean="0"/>
              <a:pPr/>
              <a:t>15/01/2014</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EA3CDD6-2267-438B-9F6D-E145AF297BBF}"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1196752"/>
            <a:ext cx="7406640" cy="1472184"/>
          </a:xfrm>
        </p:spPr>
        <p:txBody>
          <a:bodyPr>
            <a:normAutofit fontScale="90000"/>
          </a:bodyPr>
          <a:lstStyle/>
          <a:p>
            <a:r>
              <a:rPr lang="fr-FR" b="1" dirty="0" smtClean="0"/>
              <a:t/>
            </a:r>
            <a:br>
              <a:rPr lang="fr-FR" b="1" dirty="0" smtClean="0"/>
            </a:br>
            <a:r>
              <a:rPr lang="fr-FR" b="1" dirty="0" smtClean="0"/>
              <a:t>ENSEIGNER /APPRENDRE </a:t>
            </a:r>
            <a:br>
              <a:rPr lang="fr-FR" b="1" dirty="0" smtClean="0"/>
            </a:br>
            <a:r>
              <a:rPr lang="fr-FR" b="1" dirty="0" smtClean="0"/>
              <a:t>LE FRANCAIS </a:t>
            </a:r>
            <a:br>
              <a:rPr lang="fr-FR" b="1" dirty="0" smtClean="0"/>
            </a:br>
            <a:r>
              <a:rPr lang="fr-FR" b="1" dirty="0" smtClean="0"/>
              <a:t>AU CYCLE 2</a:t>
            </a:r>
            <a:r>
              <a:rPr lang="fr-FR" dirty="0" smtClean="0"/>
              <a:t/>
            </a:r>
            <a:br>
              <a:rPr lang="fr-FR" dirty="0" smtClean="0"/>
            </a:br>
            <a:endParaRPr lang="fr-FR" dirty="0"/>
          </a:p>
        </p:txBody>
      </p:sp>
      <p:sp>
        <p:nvSpPr>
          <p:cNvPr id="3" name="Sous-titre 2"/>
          <p:cNvSpPr>
            <a:spLocks noGrp="1"/>
          </p:cNvSpPr>
          <p:nvPr>
            <p:ph type="subTitle" idx="1"/>
          </p:nvPr>
        </p:nvSpPr>
        <p:spPr/>
        <p:txBody>
          <a:bodyPr>
            <a:normAutofit/>
          </a:bodyPr>
          <a:lstStyle/>
          <a:p>
            <a:pPr marL="457200" indent="-457200" algn="l"/>
            <a:r>
              <a:rPr lang="fr-FR" sz="2000" dirty="0"/>
              <a:t>	</a:t>
            </a:r>
            <a:endParaRPr lang="fr-FR" sz="4300" dirty="0" smtClean="0"/>
          </a:p>
          <a:p>
            <a:pPr marL="457200" indent="-457200" algn="l"/>
            <a:endParaRPr lang="fr-FR" sz="2000" dirty="0"/>
          </a:p>
          <a:p>
            <a:pPr marL="457200" indent="-457200" algn="l"/>
            <a:endParaRPr lang="fr-FR"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2 études de cas - 2</a:t>
            </a:r>
            <a:endParaRPr lang="fr-FR" dirty="0"/>
          </a:p>
        </p:txBody>
      </p:sp>
      <p:sp>
        <p:nvSpPr>
          <p:cNvPr id="3" name="Espace réservé du contenu 2"/>
          <p:cNvSpPr>
            <a:spLocks noGrp="1"/>
          </p:cNvSpPr>
          <p:nvPr>
            <p:ph idx="1"/>
          </p:nvPr>
        </p:nvSpPr>
        <p:spPr/>
        <p:txBody>
          <a:bodyPr>
            <a:normAutofit/>
          </a:bodyPr>
          <a:lstStyle/>
          <a:p>
            <a:pPr>
              <a:buFont typeface="Arial" charset="0"/>
              <a:buChar char="•"/>
            </a:pPr>
            <a:r>
              <a:rPr lang="fr-FR" sz="2400" dirty="0" smtClean="0"/>
              <a:t>enfant de 5/6ans à qui on présente une bouteille d’eau minérale</a:t>
            </a:r>
          </a:p>
          <a:p>
            <a:pPr>
              <a:buFont typeface="Arial" charset="0"/>
              <a:buChar char="•"/>
            </a:pPr>
            <a:r>
              <a:rPr lang="fr-FR" sz="2400" dirty="0" smtClean="0"/>
              <a:t>On lui demande de lire l’étiquette (EVIAN …)</a:t>
            </a:r>
          </a:p>
          <a:p>
            <a:pPr>
              <a:buFont typeface="Arial" charset="0"/>
              <a:buChar char="•"/>
            </a:pPr>
            <a:r>
              <a:rPr lang="fr-FR" sz="2400" dirty="0" smtClean="0"/>
              <a:t>Réponse de l’enfant : EAU, BOIRE …</a:t>
            </a:r>
          </a:p>
          <a:p>
            <a:pPr>
              <a:buFont typeface="Arial" charset="0"/>
              <a:buChar char="•"/>
            </a:pPr>
            <a:endParaRPr lang="fr-FR" sz="2400" dirty="0" smtClean="0"/>
          </a:p>
          <a:p>
            <a:pPr>
              <a:buFont typeface="Arial" charset="0"/>
              <a:buChar char="•"/>
            </a:pPr>
            <a:endParaRPr lang="fr-FR" sz="2400" dirty="0" smtClean="0"/>
          </a:p>
          <a:p>
            <a:pPr>
              <a:buFont typeface="Arial" charset="0"/>
              <a:buChar char="•"/>
            </a:pPr>
            <a:r>
              <a:rPr lang="fr-FR" sz="2400" dirty="0" smtClean="0"/>
              <a:t>A-t-il compris le texte ?</a:t>
            </a:r>
          </a:p>
          <a:p>
            <a:pPr>
              <a:buFont typeface="Arial" charset="0"/>
              <a:buChar char="•"/>
            </a:pPr>
            <a:r>
              <a:rPr lang="fr-FR" sz="2400" dirty="0" smtClean="0"/>
              <a:t>A-t-il lu ?</a:t>
            </a:r>
          </a:p>
          <a:p>
            <a:pPr>
              <a:buFont typeface="Arial" charset="0"/>
              <a:buChar char="•"/>
            </a:pPr>
            <a:endParaRPr lang="fr-FR" sz="1600" dirty="0" smtClean="0"/>
          </a:p>
          <a:p>
            <a:pPr>
              <a:buNone/>
            </a:pP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b="1" dirty="0" smtClean="0"/>
              <a:t>QUESTIONNAIRE DE REPRESENTATIONS 5</a:t>
            </a:r>
            <a:endParaRPr lang="fr-FR" dirty="0"/>
          </a:p>
        </p:txBody>
      </p:sp>
      <p:sp>
        <p:nvSpPr>
          <p:cNvPr id="3" name="Espace réservé du contenu 2"/>
          <p:cNvSpPr>
            <a:spLocks noGrp="1"/>
          </p:cNvSpPr>
          <p:nvPr>
            <p:ph idx="1"/>
          </p:nvPr>
        </p:nvSpPr>
        <p:spPr/>
        <p:txBody>
          <a:bodyPr>
            <a:normAutofit/>
          </a:bodyPr>
          <a:lstStyle/>
          <a:p>
            <a:pPr>
              <a:buFont typeface="Arial" charset="0"/>
              <a:buChar char="•"/>
            </a:pPr>
            <a:r>
              <a:rPr lang="fr-FR" dirty="0" smtClean="0"/>
              <a:t>L’enfant apprenti lecteur</a:t>
            </a:r>
          </a:p>
          <a:p>
            <a:pPr>
              <a:buFont typeface="Arial" charset="0"/>
              <a:buChar char="•"/>
            </a:pPr>
            <a:endParaRPr lang="fr-FR" dirty="0" smtClean="0"/>
          </a:p>
          <a:p>
            <a:pPr marL="539496" indent="-457200">
              <a:buNone/>
            </a:pPr>
            <a:r>
              <a:rPr lang="fr-FR" sz="2400" dirty="0" smtClean="0"/>
              <a:t>1. 	Dispose des mêmes qualités qu’un lecteur chevronné</a:t>
            </a:r>
          </a:p>
          <a:p>
            <a:pPr marL="539496" indent="-457200">
              <a:buNone/>
            </a:pPr>
            <a:endParaRPr lang="fr-FR" sz="2400" dirty="0" smtClean="0"/>
          </a:p>
          <a:p>
            <a:pPr marL="539496" indent="-457200">
              <a:buNone/>
            </a:pPr>
            <a:r>
              <a:rPr lang="fr-FR" sz="2400" dirty="0" smtClean="0"/>
              <a:t>2. 	Est incapable de comprendre un texte tant qu’il ignore le b.a.-ba de la lecture</a:t>
            </a:r>
          </a:p>
          <a:p>
            <a:pPr marL="539496" indent="-457200">
              <a:buNone/>
            </a:pPr>
            <a:endParaRPr lang="fr-FR" sz="2400" dirty="0" smtClean="0"/>
          </a:p>
          <a:p>
            <a:pPr marL="539496" indent="-457200">
              <a:buNone/>
            </a:pPr>
            <a:r>
              <a:rPr lang="fr-FR" sz="2400" dirty="0" smtClean="0"/>
              <a:t>3.	Met en place des stratégies originales (souvent erronées) qu’il importe de connaître pour engager l’apprentissage de la lecture</a:t>
            </a:r>
            <a:endParaRPr lang="fr-F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EVALUATION DIAGNOSTIQUE</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sz="2400" dirty="0" smtClean="0"/>
              <a:t>« </a:t>
            </a:r>
            <a:r>
              <a:rPr lang="fr-FR" sz="2400" i="1" dirty="0" smtClean="0"/>
              <a:t>Deux petits ours jouent dans la neige</a:t>
            </a:r>
            <a:r>
              <a:rPr lang="fr-FR" sz="2400" dirty="0" smtClean="0"/>
              <a:t> » (à proposer en début de C.P.) </a:t>
            </a:r>
          </a:p>
          <a:p>
            <a:pPr>
              <a:buNone/>
            </a:pPr>
            <a:r>
              <a:rPr lang="fr-FR" sz="2000" dirty="0" smtClean="0"/>
              <a:t>Cf. Gérard CHAUVEAU – </a:t>
            </a:r>
            <a:r>
              <a:rPr lang="fr-FR" sz="2000" i="1" dirty="0" smtClean="0"/>
              <a:t>L’enfant apprenti-lecteur </a:t>
            </a:r>
            <a:r>
              <a:rPr lang="fr-FR" sz="2000" dirty="0" smtClean="0"/>
              <a:t>– INRP L’Harmattan</a:t>
            </a:r>
          </a:p>
          <a:p>
            <a:pPr>
              <a:buNone/>
            </a:pPr>
            <a:endParaRPr lang="fr-FR" sz="2000" dirty="0" smtClean="0"/>
          </a:p>
          <a:p>
            <a:pPr>
              <a:buNone/>
            </a:pPr>
            <a:r>
              <a:rPr lang="fr-FR" sz="2400" b="1" dirty="0" smtClean="0"/>
              <a:t>3 grandes séries de réponses </a:t>
            </a:r>
            <a:r>
              <a:rPr lang="fr-FR" sz="2400" dirty="0" smtClean="0"/>
              <a:t>:</a:t>
            </a:r>
          </a:p>
          <a:p>
            <a:pPr marL="539496" indent="-457200">
              <a:buAutoNum type="arabicPeriod"/>
            </a:pPr>
            <a:r>
              <a:rPr lang="fr-FR" sz="2400" dirty="0" smtClean="0"/>
              <a:t>Les élèves parlent autour de l’image sans se soucier du texte.</a:t>
            </a:r>
          </a:p>
          <a:p>
            <a:pPr marL="539496" indent="-457200">
              <a:buAutoNum type="arabicPeriod"/>
            </a:pPr>
            <a:r>
              <a:rPr lang="fr-FR" sz="2400" dirty="0" smtClean="0"/>
              <a:t>Les élèves se noient dans un tentative vaine de déchiffrement.</a:t>
            </a:r>
          </a:p>
          <a:p>
            <a:pPr marL="539496" indent="-457200">
              <a:buAutoNum type="arabicPeriod"/>
            </a:pPr>
            <a:r>
              <a:rPr lang="fr-FR" sz="2400" dirty="0" smtClean="0"/>
              <a:t>Les élèves mobilisent leurs connaissances (partielles) du code et les mettent en relation avec le sens des images.</a:t>
            </a:r>
            <a:endParaRPr lang="fr-F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a:bodyPr>
          <a:lstStyle/>
          <a:p>
            <a:r>
              <a:rPr lang="fr-FR" dirty="0" smtClean="0"/>
              <a:t>FACE A UN TEXTE INCONNU</a:t>
            </a:r>
            <a:endParaRPr lang="fr-FR" dirty="0"/>
          </a:p>
        </p:txBody>
      </p:sp>
      <p:pic>
        <p:nvPicPr>
          <p:cNvPr id="4" name="Espace réservé du contenu 3" descr="img069.jpg"/>
          <p:cNvPicPr>
            <a:picLocks noGrp="1" noChangeAspect="1"/>
          </p:cNvPicPr>
          <p:nvPr>
            <p:ph idx="1"/>
          </p:nvPr>
        </p:nvPicPr>
        <p:blipFill>
          <a:blip r:embed="rId2" cstate="print"/>
          <a:stretch>
            <a:fillRect/>
          </a:stretch>
        </p:blipFill>
        <p:spPr>
          <a:xfrm rot="10800000">
            <a:off x="2483768" y="1353038"/>
            <a:ext cx="4536504" cy="55049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g071.jpg"/>
          <p:cNvPicPr>
            <a:picLocks noChangeAspect="1"/>
          </p:cNvPicPr>
          <p:nvPr/>
        </p:nvPicPr>
        <p:blipFill>
          <a:blip r:embed="rId2" cstate="print"/>
          <a:stretch>
            <a:fillRect/>
          </a:stretch>
        </p:blipFill>
        <p:spPr>
          <a:xfrm rot="16200000">
            <a:off x="2469638" y="-661327"/>
            <a:ext cx="5328593" cy="789262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gafi-i72 (1).jpg"/>
          <p:cNvPicPr>
            <a:picLocks noChangeAspect="1"/>
          </p:cNvPicPr>
          <p:nvPr/>
        </p:nvPicPr>
        <p:blipFill>
          <a:blip r:embed="rId3" cstate="print"/>
          <a:stretch>
            <a:fillRect/>
          </a:stretch>
        </p:blipFill>
        <p:spPr>
          <a:xfrm>
            <a:off x="2276174" y="245943"/>
            <a:ext cx="4888114" cy="655953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LA TENUE DE SKI D’ARTHUR</a:t>
            </a:r>
            <a:endParaRPr lang="fr-FR" dirty="0"/>
          </a:p>
        </p:txBody>
      </p:sp>
      <p:sp>
        <p:nvSpPr>
          <p:cNvPr id="6" name="Espace réservé du contenu 5"/>
          <p:cNvSpPr>
            <a:spLocks noGrp="1"/>
          </p:cNvSpPr>
          <p:nvPr>
            <p:ph idx="1"/>
          </p:nvPr>
        </p:nvSpPr>
        <p:spPr/>
        <p:txBody>
          <a:bodyPr>
            <a:normAutofit/>
          </a:bodyPr>
          <a:lstStyle/>
          <a:p>
            <a:pPr marL="596646" indent="-514350">
              <a:buNone/>
            </a:pPr>
            <a:r>
              <a:rPr lang="fr-FR" sz="2000" dirty="0" smtClean="0"/>
              <a:t>« Salut Mélanie ! Tu as vu ma tenue de sport ?</a:t>
            </a:r>
          </a:p>
          <a:p>
            <a:pPr marL="596646" indent="-514350">
              <a:buFontTx/>
              <a:buChar char="-"/>
            </a:pPr>
            <a:r>
              <a:rPr lang="fr-FR" sz="2000" dirty="0" smtClean="0"/>
              <a:t>Oh ! oh ! Où pars-tu ?</a:t>
            </a:r>
          </a:p>
          <a:p>
            <a:pPr marL="596646" indent="-514350">
              <a:buFontTx/>
              <a:buChar char="-"/>
            </a:pPr>
            <a:r>
              <a:rPr lang="fr-FR" sz="2000" dirty="0" smtClean="0"/>
              <a:t>En mars, je pars au ski. Tu sais, je suis un as sur les pistes et je sais aussi faire du slalom. »</a:t>
            </a:r>
          </a:p>
          <a:p>
            <a:pPr marL="596646" indent="-514350">
              <a:buNone/>
            </a:pPr>
            <a:r>
              <a:rPr lang="fr-FR" sz="2000" dirty="0" smtClean="0"/>
              <a:t>Mais que se passe-t-il ?</a:t>
            </a:r>
          </a:p>
          <a:p>
            <a:pPr marL="596646" indent="-514350">
              <a:buNone/>
            </a:pPr>
            <a:r>
              <a:rPr lang="fr-FR" sz="2000" dirty="0" smtClean="0"/>
              <a:t>Pacha tourne en rond autour d’Arthur.</a:t>
            </a:r>
          </a:p>
          <a:p>
            <a:pPr marL="596646" indent="-514350">
              <a:buNone/>
            </a:pPr>
            <a:r>
              <a:rPr lang="fr-FR" sz="2000" dirty="0" smtClean="0"/>
              <a:t>« Oh ! Il a vu les souris ! dit Mélanie.</a:t>
            </a:r>
          </a:p>
          <a:p>
            <a:pPr marL="596646" indent="-514350">
              <a:buFontTx/>
              <a:buChar char="-"/>
            </a:pPr>
            <a:r>
              <a:rPr lang="fr-FR" sz="2000" dirty="0" smtClean="0"/>
              <a:t>Des souris ? demande Arthur.</a:t>
            </a:r>
          </a:p>
          <a:p>
            <a:pPr marL="596646" indent="-514350">
              <a:buFontTx/>
              <a:buChar char="-"/>
            </a:pPr>
            <a:r>
              <a:rPr lang="fr-FR" sz="2000" dirty="0" smtClean="0"/>
              <a:t>Oui, là, sur la tenue de sport. »</a:t>
            </a:r>
          </a:p>
          <a:p>
            <a:pPr marL="596646" indent="-514350">
              <a:buNone/>
            </a:pPr>
            <a:r>
              <a:rPr lang="fr-FR" sz="2000" dirty="0" smtClean="0"/>
              <a:t>Arthur recule.</a:t>
            </a:r>
          </a:p>
          <a:p>
            <a:pPr marL="596646" indent="-514350">
              <a:buNone/>
            </a:pPr>
            <a:r>
              <a:rPr lang="fr-FR" sz="2000" dirty="0" smtClean="0"/>
              <a:t>Trop tard ! Pacha a sauté sur une souris.</a:t>
            </a:r>
          </a:p>
          <a:p>
            <a:pPr marL="596646" indent="-514350">
              <a:buNone/>
            </a:pPr>
            <a:r>
              <a:rPr lang="fr-FR" sz="2000" dirty="0" smtClean="0"/>
              <a:t>Elle est belle maintenant la tenue de ski d’Arthur !</a:t>
            </a:r>
          </a:p>
          <a:p>
            <a:pPr marL="596646" indent="-514350">
              <a:buNone/>
            </a:pPr>
            <a:endParaRPr lang="fr-FR" dirty="0" smtClean="0"/>
          </a:p>
          <a:p>
            <a:pPr marL="596646" indent="-514350">
              <a:buNone/>
            </a:pP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solidFill>
                  <a:srgbClr val="FF0000"/>
                </a:solidFill>
              </a:rPr>
              <a:t>La tenue de ski d’</a:t>
            </a:r>
            <a:r>
              <a:rPr lang="fr-FR" dirty="0" smtClean="0">
                <a:solidFill>
                  <a:srgbClr val="00B050"/>
                </a:solidFill>
              </a:rPr>
              <a:t>Arthur</a:t>
            </a:r>
            <a:endParaRPr lang="fr-FR" dirty="0">
              <a:solidFill>
                <a:srgbClr val="00B050"/>
              </a:solidFill>
            </a:endParaRPr>
          </a:p>
        </p:txBody>
      </p:sp>
      <p:sp>
        <p:nvSpPr>
          <p:cNvPr id="6" name="Espace réservé du contenu 5"/>
          <p:cNvSpPr>
            <a:spLocks noGrp="1"/>
          </p:cNvSpPr>
          <p:nvPr>
            <p:ph idx="1"/>
          </p:nvPr>
        </p:nvSpPr>
        <p:spPr/>
        <p:txBody>
          <a:bodyPr>
            <a:normAutofit/>
          </a:bodyPr>
          <a:lstStyle/>
          <a:p>
            <a:pPr>
              <a:buNone/>
            </a:pPr>
            <a:r>
              <a:rPr lang="fr-FR" sz="2000" dirty="0" smtClean="0">
                <a:solidFill>
                  <a:schemeClr val="accent1"/>
                </a:solidFill>
              </a:rPr>
              <a:t>«</a:t>
            </a:r>
            <a:r>
              <a:rPr lang="fr-FR" sz="2000" dirty="0" smtClean="0">
                <a:solidFill>
                  <a:schemeClr val="accent1">
                    <a:lumMod val="40000"/>
                    <a:lumOff val="60000"/>
                  </a:schemeClr>
                </a:solidFill>
              </a:rPr>
              <a:t> </a:t>
            </a:r>
            <a:r>
              <a:rPr lang="fr-FR" sz="2000" dirty="0" smtClean="0"/>
              <a:t>Salut </a:t>
            </a:r>
            <a:r>
              <a:rPr lang="fr-FR" sz="2000" dirty="0" smtClean="0">
                <a:solidFill>
                  <a:srgbClr val="00B050"/>
                </a:solidFill>
              </a:rPr>
              <a:t>Mélanie</a:t>
            </a:r>
            <a:r>
              <a:rPr lang="fr-FR" sz="2000" dirty="0" smtClean="0"/>
              <a:t>, tu as vu </a:t>
            </a:r>
            <a:r>
              <a:rPr lang="fr-FR" sz="2000" dirty="0" smtClean="0">
                <a:solidFill>
                  <a:srgbClr val="FF0000"/>
                </a:solidFill>
              </a:rPr>
              <a:t>ma tenue </a:t>
            </a:r>
            <a:r>
              <a:rPr lang="fr-FR" sz="2000" dirty="0" smtClean="0"/>
              <a:t>de sport ?</a:t>
            </a:r>
          </a:p>
          <a:p>
            <a:pPr>
              <a:buFontTx/>
              <a:buChar char="-"/>
            </a:pPr>
            <a:r>
              <a:rPr lang="fr-FR" sz="2000" dirty="0" smtClean="0"/>
              <a:t>Oh ! Oh ! Où pars-tu ?</a:t>
            </a:r>
          </a:p>
          <a:p>
            <a:pPr>
              <a:buFontTx/>
              <a:buChar char="-"/>
            </a:pPr>
            <a:r>
              <a:rPr lang="fr-FR" sz="2000" dirty="0" smtClean="0"/>
              <a:t>En mars, je pars au </a:t>
            </a:r>
            <a:r>
              <a:rPr lang="fr-FR" sz="2000" dirty="0" smtClean="0">
                <a:solidFill>
                  <a:schemeClr val="accent5"/>
                </a:solidFill>
              </a:rPr>
              <a:t>ski</a:t>
            </a:r>
            <a:r>
              <a:rPr lang="fr-FR" sz="2000" dirty="0" smtClean="0"/>
              <a:t>. Tu sais, je suis un as sur les pistes et je sais aussi faire du slalom. </a:t>
            </a:r>
            <a:r>
              <a:rPr lang="fr-FR" sz="2000" dirty="0" smtClean="0">
                <a:solidFill>
                  <a:schemeClr val="accent1"/>
                </a:solidFill>
              </a:rPr>
              <a:t>»</a:t>
            </a:r>
          </a:p>
          <a:p>
            <a:pPr>
              <a:buNone/>
            </a:pPr>
            <a:r>
              <a:rPr lang="fr-FR" sz="2000" dirty="0" smtClean="0"/>
              <a:t>Mais que se passe-t-il ?</a:t>
            </a:r>
          </a:p>
          <a:p>
            <a:pPr>
              <a:buNone/>
            </a:pPr>
            <a:r>
              <a:rPr lang="fr-FR" sz="2000" dirty="0" smtClean="0">
                <a:solidFill>
                  <a:srgbClr val="00B050"/>
                </a:solidFill>
              </a:rPr>
              <a:t>Pacha</a:t>
            </a:r>
            <a:r>
              <a:rPr lang="fr-FR" sz="2000" dirty="0" smtClean="0"/>
              <a:t> tourne en rond autour d’</a:t>
            </a:r>
            <a:r>
              <a:rPr lang="fr-FR" sz="2000" dirty="0" smtClean="0">
                <a:solidFill>
                  <a:srgbClr val="00B050"/>
                </a:solidFill>
              </a:rPr>
              <a:t>Arthur</a:t>
            </a:r>
            <a:r>
              <a:rPr lang="fr-FR" sz="2000" dirty="0" smtClean="0"/>
              <a:t>.</a:t>
            </a:r>
          </a:p>
          <a:p>
            <a:pPr>
              <a:buNone/>
            </a:pPr>
            <a:r>
              <a:rPr lang="fr-FR" sz="2000" dirty="0" smtClean="0">
                <a:solidFill>
                  <a:schemeClr val="accent1"/>
                </a:solidFill>
              </a:rPr>
              <a:t>«</a:t>
            </a:r>
            <a:r>
              <a:rPr lang="fr-FR" sz="2000" dirty="0" smtClean="0"/>
              <a:t> Oh ! Il a vu les </a:t>
            </a:r>
            <a:r>
              <a:rPr lang="fr-FR" sz="2000" dirty="0" smtClean="0">
                <a:solidFill>
                  <a:schemeClr val="accent5"/>
                </a:solidFill>
              </a:rPr>
              <a:t>souris</a:t>
            </a:r>
            <a:r>
              <a:rPr lang="fr-FR" sz="2000" dirty="0" smtClean="0"/>
              <a:t> ! dit </a:t>
            </a:r>
            <a:r>
              <a:rPr lang="fr-FR" sz="2000" dirty="0" smtClean="0">
                <a:solidFill>
                  <a:srgbClr val="00B050"/>
                </a:solidFill>
              </a:rPr>
              <a:t>Mélanie</a:t>
            </a:r>
            <a:r>
              <a:rPr lang="fr-FR" sz="2000" dirty="0" smtClean="0"/>
              <a:t>.</a:t>
            </a:r>
          </a:p>
          <a:p>
            <a:pPr>
              <a:buFontTx/>
              <a:buChar char="-"/>
            </a:pPr>
            <a:r>
              <a:rPr lang="fr-FR" sz="2000" dirty="0" smtClean="0"/>
              <a:t>Des </a:t>
            </a:r>
            <a:r>
              <a:rPr lang="fr-FR" sz="2000" dirty="0" smtClean="0">
                <a:solidFill>
                  <a:schemeClr val="accent5"/>
                </a:solidFill>
              </a:rPr>
              <a:t>souris</a:t>
            </a:r>
            <a:r>
              <a:rPr lang="fr-FR" sz="2000" dirty="0" smtClean="0"/>
              <a:t> ? demande </a:t>
            </a:r>
            <a:r>
              <a:rPr lang="fr-FR" sz="2000" dirty="0" smtClean="0">
                <a:solidFill>
                  <a:srgbClr val="00B050"/>
                </a:solidFill>
              </a:rPr>
              <a:t>Arthur</a:t>
            </a:r>
            <a:r>
              <a:rPr lang="fr-FR" sz="2000" dirty="0" smtClean="0"/>
              <a:t>.</a:t>
            </a:r>
          </a:p>
          <a:p>
            <a:pPr>
              <a:buFontTx/>
              <a:buChar char="-"/>
            </a:pPr>
            <a:r>
              <a:rPr lang="fr-FR" sz="2000" dirty="0" smtClean="0"/>
              <a:t>Oui, là, sur </a:t>
            </a:r>
            <a:r>
              <a:rPr lang="fr-FR" sz="2000" dirty="0" smtClean="0">
                <a:solidFill>
                  <a:srgbClr val="FF0000"/>
                </a:solidFill>
              </a:rPr>
              <a:t>ta tenue </a:t>
            </a:r>
            <a:r>
              <a:rPr lang="fr-FR" sz="2000" dirty="0" smtClean="0"/>
              <a:t>de sport. </a:t>
            </a:r>
            <a:r>
              <a:rPr lang="fr-FR" sz="2000" dirty="0" smtClean="0">
                <a:solidFill>
                  <a:schemeClr val="accent1"/>
                </a:solidFill>
              </a:rPr>
              <a:t>»</a:t>
            </a:r>
          </a:p>
          <a:p>
            <a:pPr>
              <a:buNone/>
            </a:pPr>
            <a:r>
              <a:rPr lang="fr-FR" sz="2000" dirty="0" smtClean="0">
                <a:solidFill>
                  <a:srgbClr val="00B050"/>
                </a:solidFill>
              </a:rPr>
              <a:t>Arthur</a:t>
            </a:r>
            <a:r>
              <a:rPr lang="fr-FR" sz="2000" dirty="0" smtClean="0"/>
              <a:t> recule.</a:t>
            </a:r>
          </a:p>
          <a:p>
            <a:pPr>
              <a:buNone/>
            </a:pPr>
            <a:r>
              <a:rPr lang="fr-FR" sz="2000" dirty="0" smtClean="0"/>
              <a:t>Trop tard ! </a:t>
            </a:r>
            <a:r>
              <a:rPr lang="fr-FR" sz="2000" dirty="0" smtClean="0">
                <a:solidFill>
                  <a:srgbClr val="00B050"/>
                </a:solidFill>
              </a:rPr>
              <a:t>Pacha</a:t>
            </a:r>
            <a:r>
              <a:rPr lang="fr-FR" sz="2000" dirty="0" smtClean="0"/>
              <a:t> a sauté sur une </a:t>
            </a:r>
            <a:r>
              <a:rPr lang="fr-FR" sz="2000" dirty="0" smtClean="0">
                <a:solidFill>
                  <a:schemeClr val="accent5"/>
                </a:solidFill>
              </a:rPr>
              <a:t>souris</a:t>
            </a:r>
            <a:r>
              <a:rPr lang="fr-FR" sz="2000" dirty="0" smtClean="0"/>
              <a:t>.</a:t>
            </a:r>
          </a:p>
          <a:p>
            <a:pPr>
              <a:buNone/>
            </a:pPr>
            <a:r>
              <a:rPr lang="fr-FR" sz="2000" dirty="0" smtClean="0"/>
              <a:t>Elle est belle maintenant </a:t>
            </a:r>
            <a:r>
              <a:rPr lang="fr-FR" sz="2000" dirty="0" smtClean="0">
                <a:solidFill>
                  <a:srgbClr val="FF0000"/>
                </a:solidFill>
              </a:rPr>
              <a:t>la tenue de </a:t>
            </a:r>
            <a:r>
              <a:rPr lang="fr-FR" sz="2000" dirty="0" smtClean="0">
                <a:solidFill>
                  <a:schemeClr val="accent5"/>
                </a:solidFill>
              </a:rPr>
              <a:t>ski</a:t>
            </a:r>
            <a:r>
              <a:rPr lang="fr-FR" sz="2000" dirty="0" smtClean="0">
                <a:solidFill>
                  <a:srgbClr val="FF0000"/>
                </a:solidFill>
              </a:rPr>
              <a:t> </a:t>
            </a:r>
            <a:r>
              <a:rPr lang="fr-FR" sz="2000" dirty="0" smtClean="0">
                <a:solidFill>
                  <a:srgbClr val="00B050"/>
                </a:solidFill>
              </a:rPr>
              <a:t>d’Arthur</a:t>
            </a:r>
            <a:r>
              <a:rPr lang="fr-FR" sz="20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smtClean="0"/>
              <a:t>L’APPROCHE GLOBALE DES TEXTES</a:t>
            </a:r>
            <a:br>
              <a:rPr lang="fr-FR" sz="3200" dirty="0" smtClean="0"/>
            </a:br>
            <a:r>
              <a:rPr lang="fr-FR" sz="3200" dirty="0" smtClean="0"/>
              <a:t>METHODOLOGIE</a:t>
            </a:r>
            <a:endParaRPr lang="fr-FR" sz="3200" dirty="0"/>
          </a:p>
        </p:txBody>
      </p:sp>
      <p:sp>
        <p:nvSpPr>
          <p:cNvPr id="3" name="Espace réservé du contenu 2"/>
          <p:cNvSpPr>
            <a:spLocks noGrp="1"/>
          </p:cNvSpPr>
          <p:nvPr>
            <p:ph idx="1"/>
          </p:nvPr>
        </p:nvSpPr>
        <p:spPr/>
        <p:txBody>
          <a:bodyPr>
            <a:normAutofit fontScale="92500" lnSpcReduction="10000"/>
          </a:bodyPr>
          <a:lstStyle/>
          <a:p>
            <a:pPr marL="539496" indent="-457200">
              <a:buAutoNum type="arabicPeriod"/>
            </a:pPr>
            <a:r>
              <a:rPr lang="fr-FR" sz="2000" dirty="0" smtClean="0"/>
              <a:t>TEMPS D’OBSERVATION SILENCIEUSE</a:t>
            </a:r>
          </a:p>
          <a:p>
            <a:pPr marL="539496" indent="-457200">
              <a:buAutoNum type="arabicPeriod"/>
            </a:pPr>
            <a:endParaRPr lang="fr-FR" sz="2000" dirty="0" smtClean="0"/>
          </a:p>
          <a:p>
            <a:pPr marL="539496" indent="-457200">
              <a:buAutoNum type="arabicPeriod"/>
            </a:pPr>
            <a:r>
              <a:rPr lang="fr-FR" sz="2000" dirty="0" smtClean="0"/>
              <a:t>MISE EN RELATION DE L’IMAGE ET DU TEXTE</a:t>
            </a:r>
          </a:p>
          <a:p>
            <a:pPr marL="539496" indent="-457200">
              <a:buAutoNum type="arabicPeriod"/>
            </a:pPr>
            <a:endParaRPr lang="fr-FR" sz="2000" dirty="0" smtClean="0"/>
          </a:p>
          <a:p>
            <a:pPr marL="539496" indent="-457200">
              <a:buAutoNum type="arabicPeriod"/>
            </a:pPr>
            <a:r>
              <a:rPr lang="fr-FR" sz="2000" dirty="0" smtClean="0"/>
              <a:t>RECHERCHE DES INDICES VISUELLEMENT PREGNANTS : titre, sous-titres, noms propres, chiffes, ponctuations fortes, termes répétés, effets typographiques, disposition …</a:t>
            </a:r>
          </a:p>
          <a:p>
            <a:pPr marL="539496" indent="-457200">
              <a:buAutoNum type="arabicPeriod"/>
            </a:pPr>
            <a:endParaRPr lang="fr-FR" sz="2000" dirty="0" smtClean="0"/>
          </a:p>
          <a:p>
            <a:pPr marL="539496" indent="-457200">
              <a:buAutoNum type="arabicPeriod"/>
            </a:pPr>
            <a:r>
              <a:rPr lang="fr-FR" sz="2000" dirty="0" smtClean="0"/>
              <a:t>MISE EN RELATION DE CES INDICES ET RECHERCHES COMPLEMENTAIRES</a:t>
            </a:r>
          </a:p>
          <a:p>
            <a:pPr marL="539496" indent="-457200">
              <a:buAutoNum type="arabicPeriod"/>
            </a:pPr>
            <a:endParaRPr lang="fr-FR" sz="2000" dirty="0" smtClean="0"/>
          </a:p>
          <a:p>
            <a:pPr marL="539496" indent="-457200">
              <a:buAutoNum type="arabicPeriod"/>
            </a:pPr>
            <a:r>
              <a:rPr lang="fr-FR" sz="2000" dirty="0" smtClean="0"/>
              <a:t>INFORMATIONS NOUVELLES RELATIVES AU DECODAGE DE MOTS INCONNUS</a:t>
            </a:r>
          </a:p>
          <a:p>
            <a:pPr marL="539496" indent="-457200">
              <a:buAutoNum type="arabicPeriod"/>
            </a:pPr>
            <a:endParaRPr lang="fr-FR" sz="2000" dirty="0" smtClean="0"/>
          </a:p>
          <a:p>
            <a:pPr marL="539496" indent="-457200">
              <a:buAutoNum type="arabicPeriod"/>
            </a:pPr>
            <a:r>
              <a:rPr lang="fr-FR" sz="2000" dirty="0" smtClean="0"/>
              <a:t>LECTURE SILENCIEUSE PUIS ESSAIS DE LECTURE ORALISEE </a:t>
            </a:r>
          </a:p>
          <a:p>
            <a:pPr>
              <a:buNone/>
            </a:pP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NOUVEL EXEMPLE (CE1)</a:t>
            </a:r>
            <a:endParaRPr lang="fr-FR" dirty="0"/>
          </a:p>
        </p:txBody>
      </p:sp>
      <p:sp>
        <p:nvSpPr>
          <p:cNvPr id="6" name="Espace réservé du contenu 5"/>
          <p:cNvSpPr>
            <a:spLocks noGrp="1"/>
          </p:cNvSpPr>
          <p:nvPr>
            <p:ph idx="1"/>
          </p:nvPr>
        </p:nvSpPr>
        <p:spPr/>
        <p:txBody>
          <a:bodyPr>
            <a:normAutofit/>
          </a:bodyPr>
          <a:lstStyle/>
          <a:p>
            <a:pPr algn="ctr">
              <a:buNone/>
            </a:pPr>
            <a:r>
              <a:rPr lang="fr-FR" sz="1800" dirty="0" smtClean="0"/>
              <a:t>Le Concorde</a:t>
            </a:r>
          </a:p>
          <a:p>
            <a:pPr>
              <a:buNone/>
            </a:pPr>
            <a:r>
              <a:rPr lang="fr-FR" sz="1800" dirty="0" smtClean="0"/>
              <a:t>	Avant l’entrée en service des avions à réaction,  le trajet Paris – New-York durait 13 heures.  Un « jet » moderne couvre cette distance en seulement 7 heures : presque deux fois plus vite ! Une nouvelle étape vient d’être franchie avec la mise en service de l’avion supersonique « Concorde ».  3 heures et demi suffisent maintenant pour aller de Paris à New-York, soit deux fois moins de temps qu’avec un jet.</a:t>
            </a:r>
          </a:p>
          <a:p>
            <a:pPr>
              <a:buNone/>
            </a:pPr>
            <a:endParaRPr lang="fr-FR" sz="1800" dirty="0" smtClean="0"/>
          </a:p>
          <a:p>
            <a:pPr>
              <a:buNone/>
            </a:pPr>
            <a:r>
              <a:rPr lang="fr-FR" sz="1800" dirty="0" smtClean="0"/>
              <a:t>	Concorde vole à plus de 2150 km/h : plus vite qu’une balle de fusil (2 fois plus vite que la vitesse du son ! ) … La montée après le décollage est plus rapide qu’avec un avion classique l’altitude de vol bien supérieure : 60 000 pieds (18 300 mètres). Le voyage est plus confortable, car à très haute altitude, il n’y a plus de perturbations atmosphériques. Le passage arrivera moins fatigué que s’il avait emprunté un avion classique.</a:t>
            </a:r>
          </a:p>
          <a:p>
            <a:pPr>
              <a:buNone/>
            </a:pPr>
            <a:endParaRPr lang="fr-FR"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PLAN</a:t>
            </a:r>
            <a:endParaRPr lang="fr-FR" b="1" dirty="0"/>
          </a:p>
        </p:txBody>
      </p:sp>
      <p:sp>
        <p:nvSpPr>
          <p:cNvPr id="3" name="Espace réservé du contenu 2"/>
          <p:cNvSpPr>
            <a:spLocks noGrp="1"/>
          </p:cNvSpPr>
          <p:nvPr>
            <p:ph idx="1"/>
          </p:nvPr>
        </p:nvSpPr>
        <p:spPr/>
        <p:txBody>
          <a:bodyPr>
            <a:normAutofit/>
          </a:bodyPr>
          <a:lstStyle/>
          <a:p>
            <a:pPr>
              <a:buNone/>
            </a:pPr>
            <a:r>
              <a:rPr lang="fr-FR" sz="2000" b="1" dirty="0" smtClean="0"/>
              <a:t>1.  LIRE</a:t>
            </a:r>
          </a:p>
          <a:p>
            <a:pPr>
              <a:buNone/>
            </a:pPr>
            <a:r>
              <a:rPr lang="fr-FR" sz="1400" dirty="0" smtClean="0"/>
              <a:t>	</a:t>
            </a:r>
            <a:r>
              <a:rPr lang="fr-FR" sz="1600" dirty="0" smtClean="0"/>
              <a:t>1.1 Les représentations des enseignants</a:t>
            </a:r>
          </a:p>
          <a:p>
            <a:pPr>
              <a:buNone/>
            </a:pPr>
            <a:r>
              <a:rPr lang="fr-FR" sz="1400" dirty="0" smtClean="0"/>
              <a:t>	</a:t>
            </a:r>
            <a:r>
              <a:rPr lang="fr-FR" sz="1600" dirty="0" smtClean="0"/>
              <a:t>1.2  Trois théories de l’apprentissage</a:t>
            </a:r>
          </a:p>
          <a:p>
            <a:pPr>
              <a:buNone/>
            </a:pPr>
            <a:r>
              <a:rPr lang="fr-FR" sz="1600" dirty="0" smtClean="0"/>
              <a:t>	1.3  Les représentations des élèves</a:t>
            </a:r>
          </a:p>
          <a:p>
            <a:pPr>
              <a:buNone/>
            </a:pPr>
            <a:r>
              <a:rPr lang="fr-FR" sz="1600" dirty="0" smtClean="0"/>
              <a:t>	 1.4 Applications</a:t>
            </a:r>
          </a:p>
          <a:p>
            <a:pPr>
              <a:buNone/>
            </a:pPr>
            <a:endParaRPr lang="fr-FR" sz="1600" dirty="0" smtClean="0"/>
          </a:p>
          <a:p>
            <a:pPr>
              <a:buNone/>
            </a:pPr>
            <a:r>
              <a:rPr lang="fr-FR" sz="1600" dirty="0" smtClean="0"/>
              <a:t>2.  </a:t>
            </a:r>
            <a:r>
              <a:rPr lang="fr-FR" sz="2000" b="1" dirty="0" smtClean="0"/>
              <a:t>GRAMMAIRE ET ORTHOGRAPHE</a:t>
            </a:r>
          </a:p>
          <a:p>
            <a:pPr>
              <a:buNone/>
            </a:pPr>
            <a:endParaRPr lang="fr-FR" sz="1800" dirty="0"/>
          </a:p>
          <a:p>
            <a:pPr>
              <a:buNone/>
            </a:pPr>
            <a:r>
              <a:rPr lang="fr-FR" sz="1800" dirty="0" smtClean="0"/>
              <a:t>2. </a:t>
            </a:r>
            <a:r>
              <a:rPr lang="fr-FR" sz="2000" b="1" dirty="0" smtClean="0"/>
              <a:t>LANGAGE – EXPRESSION ORALE</a:t>
            </a:r>
          </a:p>
          <a:p>
            <a:pPr>
              <a:buNone/>
            </a:pPr>
            <a:endParaRPr lang="fr-FR" sz="1400" dirty="0"/>
          </a:p>
          <a:p>
            <a:pPr>
              <a:buNone/>
            </a:pPr>
            <a:r>
              <a:rPr lang="fr-FR" sz="2000" b="1" dirty="0" smtClean="0"/>
              <a:t>3. LA PRODUCTION ECRITE</a:t>
            </a:r>
            <a:endParaRPr lang="fr-FR" sz="2000" b="1"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REPERAGES GRAPHO-PHONETIQUES</a:t>
            </a:r>
            <a:endParaRPr lang="fr-FR" sz="3200" dirty="0"/>
          </a:p>
        </p:txBody>
      </p:sp>
      <p:sp>
        <p:nvSpPr>
          <p:cNvPr id="5" name="Espace réservé du contenu 4"/>
          <p:cNvSpPr>
            <a:spLocks noGrp="1"/>
          </p:cNvSpPr>
          <p:nvPr>
            <p:ph idx="1"/>
          </p:nvPr>
        </p:nvSpPr>
        <p:spPr>
          <a:xfrm>
            <a:off x="1645920" y="1484784"/>
            <a:ext cx="7498080" cy="4800600"/>
          </a:xfrm>
        </p:spPr>
        <p:txBody>
          <a:bodyPr>
            <a:normAutofit/>
          </a:bodyPr>
          <a:lstStyle/>
          <a:p>
            <a:pPr marL="539496" indent="-457200">
              <a:buAutoNum type="arabicPeriod"/>
            </a:pPr>
            <a:r>
              <a:rPr lang="fr-FR" sz="2400" b="1" dirty="0" smtClean="0"/>
              <a:t>PRINCIPE : </a:t>
            </a:r>
            <a:r>
              <a:rPr lang="fr-FR" sz="2400" dirty="0" smtClean="0"/>
              <a:t>l’écrit code la chaîne orale. Donc le repérage oral (syllabe et phonème) est PREMIER.</a:t>
            </a:r>
          </a:p>
          <a:p>
            <a:pPr marL="539496" indent="-457200">
              <a:buAutoNum type="arabicPeriod"/>
            </a:pPr>
            <a:endParaRPr lang="fr-FR" sz="2400" dirty="0" smtClean="0"/>
          </a:p>
          <a:p>
            <a:pPr marL="539496" indent="-457200">
              <a:buAutoNum type="arabicPeriod"/>
            </a:pPr>
            <a:r>
              <a:rPr lang="fr-FR" sz="2400" dirty="0" smtClean="0"/>
              <a:t>EXEMPLE</a:t>
            </a:r>
          </a:p>
          <a:p>
            <a:pPr marL="539496" indent="-457200">
              <a:buNone/>
            </a:pPr>
            <a:endParaRPr lang="fr-FR" sz="2400" dirty="0" smtClean="0"/>
          </a:p>
          <a:p>
            <a:pPr marL="539496" indent="-457200">
              <a:buNone/>
            </a:pPr>
            <a:r>
              <a:rPr lang="fr-FR" sz="2400" dirty="0" smtClean="0"/>
              <a:t>  ______     ___      ______  </a:t>
            </a:r>
          </a:p>
          <a:p>
            <a:pPr marL="539496" indent="-457200">
              <a:buNone/>
            </a:pPr>
            <a:r>
              <a:rPr lang="fr-FR" sz="2400" dirty="0" smtClean="0"/>
              <a:t>   x    x          x</a:t>
            </a:r>
          </a:p>
          <a:p>
            <a:pPr marL="539496" indent="-457200">
              <a:buNone/>
            </a:pPr>
            <a:r>
              <a:rPr lang="fr-FR" sz="2400" dirty="0" smtClean="0"/>
              <a:t>/</a:t>
            </a:r>
            <a:r>
              <a:rPr lang="fr-FR" sz="2400" dirty="0" err="1" smtClean="0"/>
              <a:t>vwa</a:t>
            </a:r>
            <a:r>
              <a:rPr lang="fr-FR" sz="2400" dirty="0" smtClean="0"/>
              <a:t> la /      /ma/ …</a:t>
            </a:r>
          </a:p>
          <a:p>
            <a:pPr marL="539496" indent="-457200">
              <a:buNone/>
            </a:pPr>
            <a:endParaRPr lang="fr-FR" sz="2400" dirty="0" smtClean="0"/>
          </a:p>
          <a:p>
            <a:pPr marL="539496" indent="-457200">
              <a:buNone/>
            </a:pPr>
            <a:r>
              <a:rPr lang="fr-FR" sz="2400" dirty="0" smtClean="0"/>
              <a:t> </a:t>
            </a:r>
            <a:r>
              <a:rPr lang="fr-FR" sz="2400" dirty="0" err="1" smtClean="0"/>
              <a:t>Voi</a:t>
            </a:r>
            <a:r>
              <a:rPr lang="fr-FR" sz="2400" dirty="0" smtClean="0"/>
              <a:t>   l</a:t>
            </a:r>
            <a:r>
              <a:rPr lang="fr-FR" sz="2400" b="1" u="sng" dirty="0" smtClean="0"/>
              <a:t>à</a:t>
            </a:r>
            <a:r>
              <a:rPr lang="fr-FR" sz="2400" dirty="0" smtClean="0"/>
              <a:t>        m</a:t>
            </a:r>
            <a:r>
              <a:rPr lang="fr-FR" sz="2400" b="1" u="sng" dirty="0" smtClean="0"/>
              <a:t>a</a:t>
            </a:r>
            <a:r>
              <a:rPr lang="fr-FR" sz="2400" dirty="0" smtClean="0"/>
              <a:t>         m</a:t>
            </a:r>
            <a:r>
              <a:rPr lang="fr-FR" sz="2400" b="1" u="sng" dirty="0" smtClean="0"/>
              <a:t>a</a:t>
            </a:r>
            <a:r>
              <a:rPr lang="fr-FR" sz="2400" dirty="0" smtClean="0"/>
              <a:t>i son    </a:t>
            </a:r>
          </a:p>
          <a:p>
            <a:pPr marL="539496" indent="-457200">
              <a:buAutoNum type="arabicPeriod"/>
            </a:pPr>
            <a:endParaRPr lang="fr-FR"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EXERCICE DE PHONETIQUE CORRECTIVE</a:t>
            </a:r>
            <a:endParaRPr lang="fr-FR" sz="2800" dirty="0"/>
          </a:p>
        </p:txBody>
      </p:sp>
      <p:sp>
        <p:nvSpPr>
          <p:cNvPr id="3" name="Espace réservé du contenu 2"/>
          <p:cNvSpPr>
            <a:spLocks noGrp="1"/>
          </p:cNvSpPr>
          <p:nvPr>
            <p:ph idx="1"/>
          </p:nvPr>
        </p:nvSpPr>
        <p:spPr/>
        <p:txBody>
          <a:bodyPr>
            <a:normAutofit/>
          </a:bodyPr>
          <a:lstStyle/>
          <a:p>
            <a:pPr>
              <a:buNone/>
            </a:pPr>
            <a:r>
              <a:rPr lang="fr-FR" sz="1800" dirty="0" smtClean="0"/>
              <a:t>		</a:t>
            </a:r>
          </a:p>
          <a:p>
            <a:pPr marL="425196" indent="-342900">
              <a:buAutoNum type="arabicPeriod"/>
            </a:pPr>
            <a:r>
              <a:rPr lang="fr-FR" sz="1800" dirty="0" smtClean="0"/>
              <a:t>PRINCIPES</a:t>
            </a:r>
          </a:p>
          <a:p>
            <a:pPr marL="425196" indent="-342900">
              <a:buFontTx/>
              <a:buChar char="-"/>
            </a:pPr>
            <a:r>
              <a:rPr lang="fr-FR" sz="1800" dirty="0" smtClean="0"/>
              <a:t>Rechercher des paires d’opposition parfaites (p/b, f/v, </a:t>
            </a:r>
            <a:r>
              <a:rPr lang="fr-FR" sz="1800" dirty="0" err="1" smtClean="0"/>
              <a:t>ch</a:t>
            </a:r>
            <a:r>
              <a:rPr lang="fr-FR" sz="1800" dirty="0" smtClean="0"/>
              <a:t>/j, i/u/ou, in/an/on …)</a:t>
            </a:r>
          </a:p>
          <a:p>
            <a:pPr marL="425196" indent="-342900">
              <a:buFontTx/>
              <a:buChar char="-"/>
            </a:pPr>
            <a:r>
              <a:rPr lang="fr-FR" sz="1800" dirty="0" smtClean="0"/>
              <a:t>Varier les consonnes ou les voyelles d’appui (phonèmes aigus ou graves)</a:t>
            </a:r>
          </a:p>
          <a:p>
            <a:pPr marL="425196" indent="-342900">
              <a:buFontTx/>
              <a:buChar char="-"/>
            </a:pPr>
            <a:r>
              <a:rPr lang="fr-FR" sz="1800" dirty="0" smtClean="0"/>
              <a:t>Varier la place du phonème discriminé (début, milieu, fin de mot)</a:t>
            </a:r>
          </a:p>
          <a:p>
            <a:pPr marL="425196" indent="-342900">
              <a:buFontTx/>
              <a:buChar char="-"/>
            </a:pPr>
            <a:endParaRPr lang="fr-FR" sz="1800" dirty="0" smtClean="0"/>
          </a:p>
          <a:p>
            <a:pPr marL="425196" indent="-342900">
              <a:buFontTx/>
              <a:buChar char="-"/>
            </a:pPr>
            <a:r>
              <a:rPr lang="fr-FR" sz="1800" dirty="0" smtClean="0"/>
              <a:t>2. Exemple  : an Vs on</a:t>
            </a:r>
          </a:p>
          <a:p>
            <a:pPr marL="425196" indent="-342900">
              <a:buNone/>
            </a:pPr>
            <a:r>
              <a:rPr lang="fr-FR" sz="1800" dirty="0" smtClean="0"/>
              <a:t>* Angle / ongle		* en vain / on vint</a:t>
            </a:r>
          </a:p>
          <a:p>
            <a:pPr marL="425196" indent="-342900">
              <a:buNone/>
            </a:pPr>
            <a:r>
              <a:rPr lang="fr-FR" sz="1800" dirty="0" smtClean="0"/>
              <a:t>* Ranger / ronger		* tondu / tendu</a:t>
            </a:r>
          </a:p>
          <a:p>
            <a:pPr marL="425196" indent="-342900">
              <a:buNone/>
            </a:pPr>
            <a:r>
              <a:rPr lang="fr-FR" sz="1800" dirty="0" smtClean="0"/>
              <a:t>* Blanc / blond		* marron /marrant	</a:t>
            </a:r>
            <a:endParaRPr lang="fr-F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MAITRISE DE LA LANGUE</a:t>
            </a:r>
            <a:br>
              <a:rPr lang="fr-FR" dirty="0" smtClean="0"/>
            </a:br>
            <a:r>
              <a:rPr lang="fr-FR" dirty="0" smtClean="0"/>
              <a:t>METHODOLOGIE</a:t>
            </a:r>
            <a:br>
              <a:rPr lang="fr-FR" dirty="0" smtClean="0"/>
            </a:br>
            <a:endParaRPr lang="fr-FR" dirty="0"/>
          </a:p>
        </p:txBody>
      </p:sp>
      <p:sp>
        <p:nvSpPr>
          <p:cNvPr id="3" name="Espace réservé du contenu 2"/>
          <p:cNvSpPr>
            <a:spLocks noGrp="1"/>
          </p:cNvSpPr>
          <p:nvPr>
            <p:ph idx="1"/>
          </p:nvPr>
        </p:nvSpPr>
        <p:spPr>
          <a:xfrm>
            <a:off x="1403648" y="1340768"/>
            <a:ext cx="7498080" cy="4800600"/>
          </a:xfrm>
        </p:spPr>
        <p:txBody>
          <a:bodyPr>
            <a:normAutofit fontScale="92500" lnSpcReduction="10000"/>
          </a:bodyPr>
          <a:lstStyle/>
          <a:p>
            <a:pPr marL="539496" indent="-457200">
              <a:buNone/>
            </a:pPr>
            <a:endParaRPr lang="fr-FR" sz="2000" dirty="0" smtClean="0"/>
          </a:p>
          <a:p>
            <a:pPr>
              <a:buNone/>
            </a:pPr>
            <a:r>
              <a:rPr lang="fr-FR" sz="2000" dirty="0" smtClean="0"/>
              <a:t>PHASE 1 : </a:t>
            </a:r>
            <a:r>
              <a:rPr lang="fr-FR" sz="2000" b="1" u="sng" dirty="0" smtClean="0"/>
              <a:t>MISE EN SITUATION</a:t>
            </a:r>
            <a:r>
              <a:rPr lang="fr-FR" sz="2000" b="1" dirty="0" smtClean="0"/>
              <a:t> </a:t>
            </a:r>
            <a:r>
              <a:rPr lang="fr-FR" sz="2000" dirty="0" smtClean="0"/>
              <a:t>(ou </a:t>
            </a:r>
            <a:r>
              <a:rPr lang="fr-FR" sz="2000" b="1" u="sng" dirty="0" smtClean="0"/>
              <a:t>PROBLEMATISATION</a:t>
            </a:r>
            <a:r>
              <a:rPr lang="fr-FR" sz="2000" dirty="0" smtClean="0"/>
              <a:t>)</a:t>
            </a:r>
          </a:p>
          <a:p>
            <a:pPr>
              <a:buNone/>
            </a:pPr>
            <a:r>
              <a:rPr lang="fr-FR" sz="2000" dirty="0" smtClean="0">
                <a:solidFill>
                  <a:schemeClr val="accent4">
                    <a:lumMod val="75000"/>
                  </a:schemeClr>
                </a:solidFill>
              </a:rPr>
              <a:t>PHASE CONTEXTUALISEE</a:t>
            </a:r>
          </a:p>
          <a:p>
            <a:pPr>
              <a:buNone/>
            </a:pPr>
            <a:r>
              <a:rPr lang="fr-FR" sz="2000" dirty="0" smtClean="0"/>
              <a:t>MAITRISE DE LA LANGUE</a:t>
            </a:r>
            <a:br>
              <a:rPr lang="fr-FR" sz="2000" dirty="0" smtClean="0"/>
            </a:br>
            <a:r>
              <a:rPr lang="fr-FR" sz="2000" dirty="0" smtClean="0"/>
              <a:t>METHODOLOGIE</a:t>
            </a:r>
          </a:p>
          <a:p>
            <a:pPr marL="539496" indent="-457200">
              <a:buAutoNum type="arabicPeriod"/>
            </a:pPr>
            <a:r>
              <a:rPr lang="fr-FR" sz="2000" dirty="0" smtClean="0"/>
              <a:t>Partir d’un contexte</a:t>
            </a:r>
          </a:p>
          <a:p>
            <a:pPr marL="539496" indent="-457200">
              <a:buFontTx/>
              <a:buChar char="-"/>
            </a:pPr>
            <a:r>
              <a:rPr lang="fr-FR" sz="2000" dirty="0" smtClean="0"/>
              <a:t>un TEXTE (déjà lu) contenant la structure ciblée</a:t>
            </a:r>
          </a:p>
          <a:p>
            <a:pPr marL="539496" indent="-457200">
              <a:buFontTx/>
              <a:buChar char="-"/>
            </a:pPr>
            <a:r>
              <a:rPr lang="fr-FR" sz="2000" dirty="0" smtClean="0"/>
              <a:t>un projet de production écrite (imposant l’utilisation de </a:t>
            </a:r>
            <a:r>
              <a:rPr lang="fr-FR" sz="2000" dirty="0" err="1" smtClean="0"/>
              <a:t>lcette</a:t>
            </a:r>
            <a:r>
              <a:rPr lang="fr-FR" sz="2000" dirty="0" smtClean="0"/>
              <a:t> structure)</a:t>
            </a:r>
          </a:p>
          <a:p>
            <a:pPr marL="539496" indent="-457200">
              <a:buFontTx/>
              <a:buChar char="-"/>
            </a:pPr>
            <a:r>
              <a:rPr lang="fr-FR" sz="2000" dirty="0" smtClean="0"/>
              <a:t>des erreurs commises par les élèves sur cette structure </a:t>
            </a:r>
          </a:p>
          <a:p>
            <a:pPr marL="539496" indent="-457200">
              <a:buNone/>
            </a:pPr>
            <a:endParaRPr lang="fr-FR" sz="2000" dirty="0" smtClean="0"/>
          </a:p>
          <a:p>
            <a:pPr marL="539496" indent="-457200">
              <a:buAutoNum type="arabicPeriod" startAt="2"/>
            </a:pPr>
            <a:r>
              <a:rPr lang="fr-FR" sz="2000" dirty="0" smtClean="0"/>
              <a:t>Premières manipulations – premiers essais – premières observations</a:t>
            </a:r>
          </a:p>
          <a:p>
            <a:pPr marL="539496" indent="-457200">
              <a:buAutoNum type="arabicPeriod" startAt="2"/>
            </a:pPr>
            <a:r>
              <a:rPr lang="fr-FR" sz="2000" dirty="0" smtClean="0"/>
              <a:t>En mathématiques (ERMEL) cette phase s’appuierait sur une </a:t>
            </a:r>
            <a:r>
              <a:rPr lang="fr-FR" sz="2000" b="1" dirty="0" smtClean="0"/>
              <a:t>situation/problème </a:t>
            </a:r>
            <a:r>
              <a:rPr lang="fr-FR" sz="2000" dirty="0" smtClean="0"/>
              <a:t>et des essais/erreurs</a:t>
            </a:r>
          </a:p>
          <a:p>
            <a:pPr marL="539496" indent="-457200">
              <a:buFontTx/>
              <a:buChar char="-"/>
            </a:pPr>
            <a:endParaRPr lang="fr-F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fontScale="90000"/>
          </a:bodyPr>
          <a:lstStyle/>
          <a:p>
            <a:r>
              <a:rPr lang="fr-FR" sz="4400" dirty="0" smtClean="0"/>
              <a:t/>
            </a:r>
            <a:br>
              <a:rPr lang="fr-FR" sz="4400" dirty="0" smtClean="0"/>
            </a:br>
            <a:r>
              <a:rPr lang="fr-FR" sz="4400" dirty="0" smtClean="0"/>
              <a:t/>
            </a:r>
            <a:br>
              <a:rPr lang="fr-FR" sz="4400" dirty="0" smtClean="0"/>
            </a:br>
            <a:r>
              <a:rPr lang="fr-FR" sz="4400" dirty="0" smtClean="0"/>
              <a:t>METHODOLOGIE (suite)</a:t>
            </a:r>
            <a:r>
              <a:rPr lang="fr-FR" sz="3200" dirty="0" smtClean="0"/>
              <a:t/>
            </a:r>
            <a:br>
              <a:rPr lang="fr-FR" sz="3200" dirty="0" smtClean="0"/>
            </a:br>
            <a:endParaRPr lang="fr-FR" sz="3200" dirty="0"/>
          </a:p>
        </p:txBody>
      </p:sp>
      <p:sp>
        <p:nvSpPr>
          <p:cNvPr id="6" name="Espace réservé du contenu 5"/>
          <p:cNvSpPr>
            <a:spLocks noGrp="1"/>
          </p:cNvSpPr>
          <p:nvPr>
            <p:ph type="subTitle" idx="1"/>
          </p:nvPr>
        </p:nvSpPr>
        <p:spPr>
          <a:xfrm>
            <a:off x="1432560" y="1628800"/>
            <a:ext cx="7387912" cy="4752528"/>
          </a:xfrm>
        </p:spPr>
        <p:txBody>
          <a:bodyPr>
            <a:normAutofit fontScale="85000" lnSpcReduction="20000"/>
          </a:bodyPr>
          <a:lstStyle/>
          <a:p>
            <a:pPr marL="425196" indent="-342900">
              <a:buFontTx/>
              <a:buChar char="-"/>
            </a:pPr>
            <a:endParaRPr lang="fr-FR" sz="1400" dirty="0" smtClean="0"/>
          </a:p>
          <a:p>
            <a:pPr marL="425196" indent="-342900">
              <a:buAutoNum type="arabicPeriod" startAt="2"/>
            </a:pPr>
            <a:endParaRPr lang="fr-FR" sz="1400" dirty="0" smtClean="0"/>
          </a:p>
          <a:p>
            <a:r>
              <a:rPr lang="fr-FR" sz="2800" dirty="0" smtClean="0"/>
              <a:t>PHASE 2 : </a:t>
            </a:r>
            <a:r>
              <a:rPr lang="fr-FR" sz="2800" b="1" u="sng" dirty="0" smtClean="0"/>
              <a:t>CONCEPTUALISATION</a:t>
            </a:r>
            <a:r>
              <a:rPr lang="fr-FR" sz="2800" dirty="0" smtClean="0"/>
              <a:t> (recherche de la régularité)</a:t>
            </a:r>
          </a:p>
          <a:p>
            <a:r>
              <a:rPr lang="fr-FR" sz="2800" dirty="0" smtClean="0">
                <a:solidFill>
                  <a:srgbClr val="FF0000"/>
                </a:solidFill>
              </a:rPr>
              <a:t>PHASE  DECONTEXTUALISEE</a:t>
            </a:r>
          </a:p>
          <a:p>
            <a:endParaRPr lang="fr-FR" sz="2800" dirty="0" smtClean="0"/>
          </a:p>
          <a:p>
            <a:pPr marL="539496" indent="-457200">
              <a:buAutoNum type="arabicPeriod"/>
            </a:pPr>
            <a:r>
              <a:rPr lang="fr-FR" sz="2800" dirty="0" smtClean="0"/>
              <a:t>Constitution d’un corpus de phrases contenant la structure visée, proposées par les élèves</a:t>
            </a:r>
          </a:p>
          <a:p>
            <a:pPr marL="539496" indent="-457200">
              <a:buAutoNum type="arabicPeriod"/>
            </a:pPr>
            <a:r>
              <a:rPr lang="fr-FR" sz="2800" dirty="0" smtClean="0"/>
              <a:t>Recherche collective de la règle (par application des propositions à chaque phrase du corpus)</a:t>
            </a:r>
          </a:p>
          <a:p>
            <a:pPr marL="539496" indent="-457200">
              <a:buAutoNum type="arabicPeriod"/>
            </a:pPr>
            <a:r>
              <a:rPr lang="fr-FR" sz="2800" dirty="0" smtClean="0"/>
              <a:t>Le métalangage est apporté par l’enseignant</a:t>
            </a:r>
          </a:p>
          <a:p>
            <a:pPr marL="539496" indent="-457200">
              <a:buAutoNum type="arabicPeriod"/>
            </a:pPr>
            <a:r>
              <a:rPr lang="fr-FR" sz="2800" dirty="0" smtClean="0"/>
              <a:t>Validation (provisoire) de la règle si elle est adaptée à chaque exemple</a:t>
            </a:r>
          </a:p>
          <a:p>
            <a:pPr marL="539496" indent="-457200">
              <a:buAutoNum type="arabicPeriod"/>
            </a:pPr>
            <a:r>
              <a:rPr lang="fr-FR" sz="2800" dirty="0" smtClean="0"/>
              <a:t>MATHEMATIQUES (ERMEL) : même démarche</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t>MAITRISE DE LA LANGUE</a:t>
            </a:r>
            <a:br>
              <a:rPr lang="fr-FR" dirty="0" smtClean="0"/>
            </a:br>
            <a:r>
              <a:rPr lang="fr-FR" dirty="0" smtClean="0"/>
              <a:t>METHODOLOGIE (suite)</a:t>
            </a:r>
            <a:endParaRPr lang="fr-FR" dirty="0"/>
          </a:p>
        </p:txBody>
      </p:sp>
      <p:sp>
        <p:nvSpPr>
          <p:cNvPr id="6" name="Espace réservé du contenu 5"/>
          <p:cNvSpPr>
            <a:spLocks noGrp="1"/>
          </p:cNvSpPr>
          <p:nvPr>
            <p:ph idx="1"/>
          </p:nvPr>
        </p:nvSpPr>
        <p:spPr/>
        <p:txBody>
          <a:bodyPr>
            <a:normAutofit fontScale="92500" lnSpcReduction="20000"/>
          </a:bodyPr>
          <a:lstStyle/>
          <a:p>
            <a:pPr marL="539496" indent="-457200">
              <a:buNone/>
            </a:pPr>
            <a:endParaRPr lang="fr-FR" sz="2000" dirty="0" smtClean="0"/>
          </a:p>
          <a:p>
            <a:pPr marL="539496" indent="-457200">
              <a:buNone/>
            </a:pPr>
            <a:endParaRPr lang="fr-FR" sz="2000" dirty="0" smtClean="0"/>
          </a:p>
          <a:p>
            <a:pPr lvl="1">
              <a:buNone/>
            </a:pPr>
            <a:r>
              <a:rPr lang="fr-FR" sz="2000" dirty="0" smtClean="0"/>
              <a:t>PHASE</a:t>
            </a:r>
            <a:r>
              <a:rPr lang="fr-FR" sz="1600" dirty="0" smtClean="0"/>
              <a:t> </a:t>
            </a:r>
            <a:r>
              <a:rPr lang="fr-FR" sz="2000" dirty="0" smtClean="0"/>
              <a:t>3 : </a:t>
            </a:r>
            <a:r>
              <a:rPr lang="fr-FR" sz="2000" b="1" u="sng" dirty="0" smtClean="0"/>
              <a:t>APPLICATION</a:t>
            </a:r>
            <a:r>
              <a:rPr lang="fr-FR" sz="2000" b="1" dirty="0" smtClean="0"/>
              <a:t> (ou </a:t>
            </a:r>
            <a:r>
              <a:rPr lang="fr-FR" sz="2000" b="1" u="sng" dirty="0" smtClean="0"/>
              <a:t>SYSTEMATISATION</a:t>
            </a:r>
            <a:r>
              <a:rPr lang="fr-FR" sz="2000" b="1" dirty="0" smtClean="0"/>
              <a:t>)</a:t>
            </a:r>
          </a:p>
          <a:p>
            <a:pPr lvl="1">
              <a:buNone/>
            </a:pPr>
            <a:r>
              <a:rPr lang="fr-FR" sz="2000" dirty="0" smtClean="0">
                <a:solidFill>
                  <a:srgbClr val="FF0000"/>
                </a:solidFill>
              </a:rPr>
              <a:t>PHASE DECONTEXTUALISEE</a:t>
            </a:r>
          </a:p>
          <a:p>
            <a:pPr lvl="1">
              <a:buNone/>
            </a:pPr>
            <a:endParaRPr lang="fr-FR" sz="2000" dirty="0" smtClean="0"/>
          </a:p>
          <a:p>
            <a:pPr marL="859536" lvl="1" indent="-457200">
              <a:buAutoNum type="arabicPeriod"/>
            </a:pPr>
            <a:r>
              <a:rPr lang="fr-FR" sz="2000" dirty="0" smtClean="0"/>
              <a:t>Batterie d’exercices destinée à faire acquérir la structure par répétition</a:t>
            </a:r>
          </a:p>
          <a:p>
            <a:pPr marL="859536" lvl="1" indent="-457200">
              <a:buAutoNum type="arabicPeriod"/>
            </a:pPr>
            <a:r>
              <a:rPr lang="fr-FR" sz="2000" dirty="0" smtClean="0"/>
              <a:t>Il est important de proposer successivement des exercices de divers types :</a:t>
            </a:r>
          </a:p>
          <a:p>
            <a:pPr marL="859536" lvl="1" indent="-457200">
              <a:buFontTx/>
              <a:buChar char="-"/>
            </a:pPr>
            <a:r>
              <a:rPr lang="fr-FR" sz="2000" dirty="0" smtClean="0"/>
              <a:t>observation</a:t>
            </a:r>
          </a:p>
          <a:p>
            <a:pPr marL="859536" lvl="1" indent="-457200">
              <a:buFontTx/>
              <a:buChar char="-"/>
            </a:pPr>
            <a:r>
              <a:rPr lang="fr-FR" sz="2000" dirty="0" smtClean="0"/>
              <a:t>manipulation  (incluant des exercices de communication)</a:t>
            </a:r>
          </a:p>
          <a:p>
            <a:pPr marL="859536" lvl="1" indent="-457200">
              <a:buFontTx/>
              <a:buChar char="-"/>
            </a:pPr>
            <a:r>
              <a:rPr lang="fr-FR" sz="2000" dirty="0" smtClean="0"/>
              <a:t>Réinvestissement</a:t>
            </a:r>
          </a:p>
          <a:p>
            <a:pPr marL="859536" lvl="1" indent="-457200">
              <a:buAutoNum type="arabicPeriod" startAt="3"/>
            </a:pPr>
            <a:r>
              <a:rPr lang="fr-FR" sz="2000" dirty="0" smtClean="0"/>
              <a:t>ESSENTIEL  : ne jamais achever la séquence sur cette phase, ne pas évaluer les </a:t>
            </a:r>
            <a:r>
              <a:rPr lang="fr-FR" sz="2000" dirty="0" err="1" smtClean="0"/>
              <a:t>accquisitions</a:t>
            </a:r>
            <a:r>
              <a:rPr lang="fr-FR" sz="2000" dirty="0" smtClean="0"/>
              <a:t> à partir d’exercices d’application</a:t>
            </a:r>
          </a:p>
          <a:p>
            <a:pPr marL="859536" lvl="1" indent="-457200">
              <a:buAutoNum type="arabicPeriod" startAt="3"/>
            </a:pPr>
            <a:r>
              <a:rPr lang="fr-FR" sz="2000" dirty="0" smtClean="0"/>
              <a:t>MATHEMATIQUES (ERMEL) : opérations, calculs, exercices systématiques</a:t>
            </a:r>
          </a:p>
          <a:p>
            <a:pPr>
              <a:buNone/>
            </a:pPr>
            <a:endParaRPr lang="fr-F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METHODOLOGIE (suite)</a:t>
            </a:r>
            <a:endParaRPr lang="fr-FR" dirty="0"/>
          </a:p>
        </p:txBody>
      </p:sp>
      <p:sp>
        <p:nvSpPr>
          <p:cNvPr id="3" name="Espace réservé du contenu 2"/>
          <p:cNvSpPr>
            <a:spLocks noGrp="1"/>
          </p:cNvSpPr>
          <p:nvPr>
            <p:ph idx="1"/>
          </p:nvPr>
        </p:nvSpPr>
        <p:spPr/>
        <p:txBody>
          <a:bodyPr>
            <a:normAutofit/>
          </a:bodyPr>
          <a:lstStyle/>
          <a:p>
            <a:pPr>
              <a:buNone/>
            </a:pPr>
            <a:r>
              <a:rPr lang="fr-FR" sz="2000" dirty="0" smtClean="0"/>
              <a:t>PHASE 4 : </a:t>
            </a:r>
            <a:r>
              <a:rPr lang="fr-FR" sz="2000" b="1" u="sng" dirty="0" smtClean="0"/>
              <a:t>TRANSFERT</a:t>
            </a:r>
            <a:r>
              <a:rPr lang="fr-FR" sz="2000" dirty="0" smtClean="0"/>
              <a:t> (ou </a:t>
            </a:r>
            <a:r>
              <a:rPr lang="fr-FR" sz="2000" b="1" u="sng" dirty="0" smtClean="0"/>
              <a:t>BILAN</a:t>
            </a:r>
            <a:r>
              <a:rPr lang="fr-FR" sz="2000" dirty="0" smtClean="0"/>
              <a:t>)</a:t>
            </a:r>
          </a:p>
          <a:p>
            <a:pPr>
              <a:buNone/>
            </a:pPr>
            <a:r>
              <a:rPr lang="fr-FR" sz="2000" dirty="0" smtClean="0">
                <a:solidFill>
                  <a:schemeClr val="accent4">
                    <a:lumMod val="75000"/>
                  </a:schemeClr>
                </a:solidFill>
              </a:rPr>
              <a:t>PHASE RECONTEXTUALISEE</a:t>
            </a:r>
          </a:p>
          <a:p>
            <a:pPr>
              <a:buNone/>
            </a:pPr>
            <a:endParaRPr lang="fr-FR" sz="2000" dirty="0" smtClean="0"/>
          </a:p>
          <a:p>
            <a:pPr marL="539496" indent="-457200">
              <a:buAutoNum type="arabicPeriod"/>
            </a:pPr>
            <a:r>
              <a:rPr lang="fr-FR" sz="2000" dirty="0" smtClean="0"/>
              <a:t>Proposer une situation nouvelle et ouverte : UNE PRODUCTION DE TEXTE</a:t>
            </a:r>
          </a:p>
          <a:p>
            <a:pPr marL="539496" indent="-457200">
              <a:buAutoNum type="arabicPeriod"/>
            </a:pPr>
            <a:r>
              <a:rPr lang="fr-FR" sz="2000" dirty="0" smtClean="0"/>
              <a:t>Cette production (même modeste) imposera un recours ouvert à la structure de référence (Cf. texte </a:t>
            </a:r>
            <a:r>
              <a:rPr lang="fr-FR" sz="2000" dirty="0" err="1" smtClean="0"/>
              <a:t>descripti</a:t>
            </a:r>
            <a:r>
              <a:rPr lang="fr-FR" sz="2000" dirty="0" smtClean="0"/>
              <a:t> / adjectif épithète)</a:t>
            </a:r>
          </a:p>
          <a:p>
            <a:pPr marL="539496" indent="-457200">
              <a:buAutoNum type="arabicPeriod"/>
            </a:pPr>
            <a:r>
              <a:rPr lang="fr-FR" sz="2000" dirty="0" smtClean="0"/>
              <a:t>ESSENTIEL : cette phase doit être </a:t>
            </a:r>
            <a:r>
              <a:rPr lang="fr-FR" sz="2000" b="1" dirty="0" smtClean="0"/>
              <a:t>DIFFEREE</a:t>
            </a:r>
          </a:p>
          <a:p>
            <a:pPr marL="539496" indent="-457200">
              <a:buAutoNum type="arabicPeriod"/>
            </a:pPr>
            <a:r>
              <a:rPr lang="fr-FR" sz="2000" dirty="0" smtClean="0"/>
              <a:t>MATHEMATIQUES :  transfert différé à travers un (des) problème(s)</a:t>
            </a:r>
          </a:p>
          <a:p>
            <a:pPr marL="539496" indent="-457200">
              <a:buNone/>
            </a:pPr>
            <a:endParaRPr lang="fr-F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GRAMMAIRE</a:t>
            </a:r>
            <a:br>
              <a:rPr lang="fr-FR" dirty="0" smtClean="0"/>
            </a:br>
            <a:r>
              <a:rPr lang="fr-FR" dirty="0" smtClean="0"/>
              <a:t>un texte pour déclencheur</a:t>
            </a:r>
            <a:endParaRPr lang="fr-FR" dirty="0"/>
          </a:p>
        </p:txBody>
      </p:sp>
      <p:sp>
        <p:nvSpPr>
          <p:cNvPr id="3" name="Espace réservé du contenu 2"/>
          <p:cNvSpPr>
            <a:spLocks noGrp="1"/>
          </p:cNvSpPr>
          <p:nvPr>
            <p:ph idx="1"/>
          </p:nvPr>
        </p:nvSpPr>
        <p:spPr/>
        <p:txBody>
          <a:bodyPr/>
          <a:lstStyle/>
          <a:p>
            <a:pPr algn="ctr">
              <a:buNone/>
            </a:pPr>
            <a:r>
              <a:rPr lang="fr-FR" b="1" dirty="0" smtClean="0"/>
              <a:t>Escargot et tortue, tortue et escargot</a:t>
            </a:r>
          </a:p>
          <a:p>
            <a:pPr>
              <a:buNone/>
            </a:pPr>
            <a:endParaRPr lang="fr-FR" dirty="0" smtClean="0"/>
          </a:p>
          <a:p>
            <a:pPr algn="just">
              <a:buNone/>
            </a:pPr>
            <a:r>
              <a:rPr lang="fr-FR" sz="2000" dirty="0" smtClean="0">
                <a:solidFill>
                  <a:srgbClr val="FF0000"/>
                </a:solidFill>
              </a:rPr>
              <a:t>Un jeune escargot </a:t>
            </a:r>
            <a:r>
              <a:rPr lang="fr-FR" sz="2000" dirty="0" smtClean="0"/>
              <a:t>qui partait en vacances </a:t>
            </a:r>
            <a:r>
              <a:rPr lang="fr-FR" sz="2000" dirty="0" smtClean="0">
                <a:solidFill>
                  <a:srgbClr val="FF0000"/>
                </a:solidFill>
              </a:rPr>
              <a:t>rencontra</a:t>
            </a:r>
            <a:r>
              <a:rPr lang="fr-FR" sz="2000" dirty="0" smtClean="0"/>
              <a:t> en chemin </a:t>
            </a:r>
            <a:r>
              <a:rPr lang="fr-FR" sz="2000" dirty="0" smtClean="0">
                <a:solidFill>
                  <a:srgbClr val="FF0000"/>
                </a:solidFill>
              </a:rPr>
              <a:t>une vieille tortue </a:t>
            </a:r>
            <a:r>
              <a:rPr lang="fr-FR" sz="2000" dirty="0" smtClean="0"/>
              <a:t>qui admirait le paysage. C’était la première fois que l’escargot voyait une tortue et il fut très surpris en découvrant que les escargots n’étaient pas les seuls animaux à transporter leur habitation sur le dos </a:t>
            </a:r>
          </a:p>
          <a:p>
            <a:pPr algn="just">
              <a:buNone/>
            </a:pPr>
            <a:r>
              <a:rPr lang="fr-FR" sz="2000" dirty="0" smtClean="0"/>
              <a:t>(…)</a:t>
            </a:r>
          </a:p>
          <a:p>
            <a:pPr algn="just">
              <a:buNone/>
            </a:pPr>
            <a:r>
              <a:rPr lang="fr-FR" sz="2000" dirty="0" smtClean="0"/>
              <a:t>Très loin de là, </a:t>
            </a:r>
            <a:r>
              <a:rPr lang="fr-FR" sz="2000" dirty="0" smtClean="0">
                <a:solidFill>
                  <a:srgbClr val="FF0000"/>
                </a:solidFill>
              </a:rPr>
              <a:t>une jeune tortue </a:t>
            </a:r>
            <a:r>
              <a:rPr lang="fr-FR" sz="2000" dirty="0" smtClean="0"/>
              <a:t>qui partait en vacances </a:t>
            </a:r>
            <a:r>
              <a:rPr lang="fr-FR" sz="2000" dirty="0" smtClean="0">
                <a:solidFill>
                  <a:srgbClr val="FF0000"/>
                </a:solidFill>
              </a:rPr>
              <a:t>rencontra</a:t>
            </a:r>
            <a:r>
              <a:rPr lang="fr-FR" sz="2000" dirty="0" smtClean="0"/>
              <a:t> en chemin </a:t>
            </a:r>
            <a:r>
              <a:rPr lang="fr-FR" sz="2000" dirty="0" smtClean="0">
                <a:solidFill>
                  <a:srgbClr val="FF0000"/>
                </a:solidFill>
              </a:rPr>
              <a:t>un vieil escargot </a:t>
            </a:r>
            <a:r>
              <a:rPr lang="fr-FR" sz="2000" dirty="0" smtClean="0"/>
              <a:t>qui admirait le paysage …</a:t>
            </a:r>
          </a:p>
          <a:p>
            <a:pPr>
              <a:buNone/>
            </a:pPr>
            <a:r>
              <a:rPr lang="fr-FR" sz="2000" dirty="0" smtClean="0"/>
              <a:t>(…)</a:t>
            </a:r>
          </a:p>
          <a:p>
            <a:pPr>
              <a:buNone/>
            </a:pPr>
            <a:r>
              <a:rPr lang="fr-FR" sz="2000" b="1" dirty="0" smtClean="0"/>
              <a:t>Bernard FRIOT</a:t>
            </a:r>
            <a:r>
              <a:rPr lang="fr-FR" sz="2000" dirty="0" smtClean="0"/>
              <a:t>, </a:t>
            </a:r>
            <a:r>
              <a:rPr lang="fr-FR" sz="2000" i="1" dirty="0" smtClean="0"/>
              <a:t>Histoires pressées</a:t>
            </a:r>
            <a:endParaRPr lang="fr-FR" sz="2000" i="1" dirty="0" smtClean="0"/>
          </a:p>
          <a:p>
            <a:pPr>
              <a:buNone/>
            </a:pPr>
            <a:endParaRPr lang="fr-FR" sz="2000" dirty="0" smtClean="0"/>
          </a:p>
          <a:p>
            <a:pPr>
              <a:buNone/>
            </a:pPr>
            <a:endParaRPr lang="fr-FR" sz="2000" dirty="0" smtClean="0"/>
          </a:p>
          <a:p>
            <a:pPr>
              <a:buNone/>
            </a:pPr>
            <a:endParaRPr lang="fr-FR" dirty="0" smtClean="0"/>
          </a:p>
          <a:p>
            <a:endParaRPr lang="fr-FR" dirty="0" smtClean="0"/>
          </a:p>
          <a:p>
            <a:pPr>
              <a:buNone/>
            </a:pP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LANGAGE</a:t>
            </a:r>
            <a:endParaRPr lang="fr-FR" dirty="0"/>
          </a:p>
        </p:txBody>
      </p:sp>
      <p:sp>
        <p:nvSpPr>
          <p:cNvPr id="3" name="Espace réservé du contenu 2"/>
          <p:cNvSpPr>
            <a:spLocks noGrp="1"/>
          </p:cNvSpPr>
          <p:nvPr>
            <p:ph idx="1"/>
          </p:nvPr>
        </p:nvSpPr>
        <p:spPr/>
        <p:txBody>
          <a:bodyPr>
            <a:normAutofit/>
          </a:bodyPr>
          <a:lstStyle/>
          <a:p>
            <a:pPr marL="859536" lvl="1" indent="-457200">
              <a:buFont typeface="Arial" charset="0"/>
              <a:buChar char="•"/>
            </a:pPr>
            <a:r>
              <a:rPr lang="fr-FR" sz="2000" b="1" dirty="0" smtClean="0"/>
              <a:t>DECLENCHEURS DE LANGAGE </a:t>
            </a:r>
          </a:p>
          <a:p>
            <a:pPr marL="859536" lvl="1" indent="-457200">
              <a:buAutoNum type="arabicPeriod"/>
            </a:pPr>
            <a:r>
              <a:rPr lang="fr-FR" sz="2000" dirty="0" smtClean="0"/>
              <a:t>Les séances de découverte du monde</a:t>
            </a:r>
          </a:p>
          <a:p>
            <a:pPr marL="859536" lvl="1" indent="-457200">
              <a:buAutoNum type="arabicPeriod"/>
            </a:pPr>
            <a:r>
              <a:rPr lang="fr-FR" sz="2000" dirty="0" smtClean="0"/>
              <a:t>Les actes de langage simples : saluer, se présenter, demander / donner un ordre, un conseil / demander une information / exprimer son désaccord …</a:t>
            </a:r>
          </a:p>
          <a:p>
            <a:pPr marL="859536" lvl="1" indent="-457200">
              <a:buAutoNum type="arabicPeriod"/>
            </a:pPr>
            <a:r>
              <a:rPr lang="fr-FR" sz="2000" dirty="0" smtClean="0"/>
              <a:t>Les actes de langage complexes : décrire, raconter, informer, argumenter</a:t>
            </a:r>
          </a:p>
          <a:p>
            <a:pPr marL="859536" lvl="1" indent="-457200">
              <a:buAutoNum type="arabicPeriod"/>
            </a:pPr>
            <a:endParaRPr lang="fr-FR" sz="2000" dirty="0" smtClean="0"/>
          </a:p>
          <a:p>
            <a:pPr marL="859536" lvl="1" indent="-457200">
              <a:buFont typeface="Arial" charset="0"/>
              <a:buChar char="•"/>
            </a:pPr>
            <a:r>
              <a:rPr lang="fr-FR" sz="2000" b="1" dirty="0" smtClean="0"/>
              <a:t>PRODUCTIONS ORALES </a:t>
            </a:r>
            <a:r>
              <a:rPr lang="fr-FR" sz="2000" dirty="0" smtClean="0"/>
              <a:t>: les jeux de rôles</a:t>
            </a:r>
          </a:p>
          <a:p>
            <a:pPr marL="859536" lvl="1" indent="-457200">
              <a:buFont typeface="Arial" charset="0"/>
              <a:buChar char="•"/>
            </a:pPr>
            <a:endParaRPr lang="fr-FR"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g070.jpg"/>
          <p:cNvPicPr>
            <a:picLocks noChangeAspect="1"/>
          </p:cNvPicPr>
          <p:nvPr/>
        </p:nvPicPr>
        <p:blipFill>
          <a:blip r:embed="rId3" cstate="print"/>
          <a:stretch>
            <a:fillRect/>
          </a:stretch>
        </p:blipFill>
        <p:spPr>
          <a:xfrm rot="10800000">
            <a:off x="2051720" y="-1035496"/>
            <a:ext cx="4896544" cy="857296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PRODUCTION D’ECRIT</a:t>
            </a:r>
            <a:br>
              <a:rPr lang="fr-FR" dirty="0" smtClean="0"/>
            </a:br>
            <a:r>
              <a:rPr lang="fr-FR" dirty="0" smtClean="0"/>
              <a:t>LA RE-ECRITURE DE TEXTE</a:t>
            </a:r>
            <a:endParaRPr lang="fr-FR" dirty="0"/>
          </a:p>
        </p:txBody>
      </p:sp>
      <p:sp>
        <p:nvSpPr>
          <p:cNvPr id="3" name="Espace réservé du contenu 2"/>
          <p:cNvSpPr>
            <a:spLocks noGrp="1"/>
          </p:cNvSpPr>
          <p:nvPr>
            <p:ph idx="1"/>
          </p:nvPr>
        </p:nvSpPr>
        <p:spPr/>
        <p:txBody>
          <a:bodyPr>
            <a:normAutofit lnSpcReduction="10000"/>
          </a:bodyPr>
          <a:lstStyle/>
          <a:p>
            <a:pPr>
              <a:buNone/>
            </a:pPr>
            <a:endParaRPr lang="fr-FR" sz="2000" dirty="0" smtClean="0"/>
          </a:p>
          <a:p>
            <a:pPr>
              <a:buNone/>
            </a:pPr>
            <a:r>
              <a:rPr lang="fr-FR" sz="2000" b="1" u="sng" dirty="0" smtClean="0"/>
              <a:t>Texte de base</a:t>
            </a:r>
          </a:p>
          <a:p>
            <a:pPr>
              <a:buNone/>
            </a:pPr>
            <a:endParaRPr lang="fr-FR" sz="2000" dirty="0" smtClean="0"/>
          </a:p>
          <a:p>
            <a:pPr>
              <a:buNone/>
            </a:pPr>
            <a:r>
              <a:rPr lang="fr-FR" sz="2000" dirty="0" smtClean="0"/>
              <a:t>	</a:t>
            </a:r>
            <a:r>
              <a:rPr lang="fr-FR" i="1" dirty="0" smtClean="0"/>
              <a:t>Un matin de vacances, Delphine et Marinette s’installèrent dans le pré, derrière la ferme, avec leurs boîtes de peinture.  Les boîtes étaient toutes neuves. C’était leur oncle Alfred qui les leur avaient apportées la veille pour récompenser Marinette d’avoir sept ans, et les petites l’avaient remercié en lui chantant une chanson sur le printemps</a:t>
            </a:r>
            <a:r>
              <a:rPr lang="fr-FR" sz="2800" i="1" dirty="0" smtClean="0"/>
              <a:t>.</a:t>
            </a:r>
            <a:endParaRPr lang="fr-FR" sz="280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t>QUESTIONNAIRE DE REPRESENTATIONS 1</a:t>
            </a:r>
            <a:endParaRPr lang="fr-FR" sz="2400" b="1" dirty="0"/>
          </a:p>
        </p:txBody>
      </p:sp>
      <p:sp>
        <p:nvSpPr>
          <p:cNvPr id="3" name="Espace réservé du contenu 2"/>
          <p:cNvSpPr>
            <a:spLocks noGrp="1"/>
          </p:cNvSpPr>
          <p:nvPr>
            <p:ph idx="1"/>
          </p:nvPr>
        </p:nvSpPr>
        <p:spPr/>
        <p:txBody>
          <a:bodyPr>
            <a:normAutofit fontScale="70000" lnSpcReduction="20000"/>
          </a:bodyPr>
          <a:lstStyle/>
          <a:p>
            <a:r>
              <a:rPr lang="fr-FR" sz="2900" dirty="0" smtClean="0"/>
              <a:t>D’après vous, LIRE c’est</a:t>
            </a:r>
          </a:p>
          <a:p>
            <a:endParaRPr lang="fr-FR" sz="2900" dirty="0" smtClean="0"/>
          </a:p>
          <a:p>
            <a:pPr marL="596646" indent="-514350">
              <a:buNone/>
            </a:pPr>
            <a:r>
              <a:rPr lang="fr-FR" sz="2900" dirty="0" smtClean="0"/>
              <a:t>1.  Décoder</a:t>
            </a:r>
          </a:p>
          <a:p>
            <a:pPr marL="596646" indent="-514350">
              <a:buNone/>
            </a:pPr>
            <a:endParaRPr lang="fr-FR" sz="2900" dirty="0" smtClean="0"/>
          </a:p>
          <a:p>
            <a:pPr marL="596646" indent="-514350">
              <a:buNone/>
            </a:pPr>
            <a:r>
              <a:rPr lang="fr-FR" sz="2900" dirty="0" smtClean="0"/>
              <a:t>2.  Comprendre</a:t>
            </a:r>
          </a:p>
          <a:p>
            <a:pPr marL="596646" indent="-514350">
              <a:buNone/>
            </a:pPr>
            <a:endParaRPr lang="fr-FR" sz="2900" dirty="0" smtClean="0"/>
          </a:p>
          <a:p>
            <a:pPr marL="596646" indent="-514350">
              <a:buNone/>
            </a:pPr>
            <a:r>
              <a:rPr lang="fr-FR" sz="2900" dirty="0" smtClean="0"/>
              <a:t>3.  Oraliser avec expressivité</a:t>
            </a:r>
          </a:p>
          <a:p>
            <a:pPr marL="596646" indent="-514350">
              <a:buNone/>
            </a:pPr>
            <a:endParaRPr lang="fr-FR" sz="2900" dirty="0" smtClean="0"/>
          </a:p>
          <a:p>
            <a:pPr marL="596646" indent="-514350">
              <a:buNone/>
            </a:pPr>
            <a:r>
              <a:rPr lang="fr-FR" sz="2900" dirty="0" smtClean="0"/>
              <a:t>4.  Autre réponse</a:t>
            </a:r>
          </a:p>
          <a:p>
            <a:pPr>
              <a:buNone/>
            </a:pPr>
            <a:endParaRPr lang="fr-FR" sz="1800" i="1" dirty="0" smtClean="0"/>
          </a:p>
          <a:p>
            <a:pPr>
              <a:buNone/>
            </a:pPr>
            <a:endParaRPr lang="fr-FR" sz="1600" dirty="0" smtClean="0"/>
          </a:p>
          <a:p>
            <a:endParaRPr lang="fr-FR" sz="1600" dirty="0" smtClean="0"/>
          </a:p>
          <a:p>
            <a:endParaRPr lang="fr-FR" sz="1600" dirty="0" smtClean="0"/>
          </a:p>
          <a:p>
            <a:pPr>
              <a:buNone/>
            </a:pPr>
            <a:endParaRPr lang="fr-FR" sz="2600" dirty="0" smtClean="0"/>
          </a:p>
          <a:p>
            <a:endParaRPr lang="fr-FR" sz="2400" dirty="0" smtClean="0"/>
          </a:p>
          <a:p>
            <a:pPr>
              <a:buNone/>
            </a:pPr>
            <a:r>
              <a:rPr lang="fr-FR" sz="2400" dirty="0" smtClean="0"/>
              <a:t>   </a:t>
            </a:r>
          </a:p>
          <a:p>
            <a:pPr>
              <a:buNone/>
            </a:pPr>
            <a:endParaRPr lang="fr-FR" sz="2400" dirty="0" smtClean="0"/>
          </a:p>
          <a:p>
            <a:pPr>
              <a:buNone/>
            </a:pPr>
            <a:endParaRPr lang="fr-FR" sz="2400" dirty="0" smtClean="0"/>
          </a:p>
          <a:p>
            <a:pPr>
              <a:buNone/>
            </a:pPr>
            <a:endParaRPr lang="fr-FR" sz="2400" dirty="0" smtClean="0"/>
          </a:p>
          <a:p>
            <a:pPr>
              <a:buNone/>
            </a:pPr>
            <a:endParaRPr lang="fr-FR" sz="2400" dirty="0" smtClean="0"/>
          </a:p>
          <a:p>
            <a:pPr>
              <a:buNone/>
            </a:pPr>
            <a:endParaRPr lang="fr-FR" sz="2400" dirty="0" smtClean="0"/>
          </a:p>
          <a:p>
            <a:endParaRPr lang="fr-FR" sz="2400"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LA RE-ECRITURE DE TEXTE (2)</a:t>
            </a:r>
            <a:endParaRPr lang="fr-FR" dirty="0"/>
          </a:p>
        </p:txBody>
      </p:sp>
      <p:sp>
        <p:nvSpPr>
          <p:cNvPr id="6" name="Espace réservé du contenu 5"/>
          <p:cNvSpPr>
            <a:spLocks noGrp="1"/>
          </p:cNvSpPr>
          <p:nvPr>
            <p:ph idx="1"/>
          </p:nvPr>
        </p:nvSpPr>
        <p:spPr/>
        <p:txBody>
          <a:bodyPr>
            <a:normAutofit/>
          </a:bodyPr>
          <a:lstStyle/>
          <a:p>
            <a:pPr>
              <a:buFontTx/>
              <a:buChar char="-"/>
            </a:pPr>
            <a:endParaRPr lang="fr-FR" sz="2000" dirty="0" smtClean="0"/>
          </a:p>
          <a:p>
            <a:pPr>
              <a:buNone/>
            </a:pPr>
            <a:r>
              <a:rPr lang="fr-FR" sz="2000" b="1" dirty="0" smtClean="0"/>
              <a:t>Un matin de vacances, </a:t>
            </a:r>
          </a:p>
          <a:p>
            <a:pPr>
              <a:buNone/>
            </a:pPr>
            <a:r>
              <a:rPr lang="fr-FR" sz="2000" b="1" dirty="0" smtClean="0"/>
              <a:t>Delphine et </a:t>
            </a:r>
            <a:r>
              <a:rPr lang="fr-FR" sz="2000" b="1" dirty="0" err="1" smtClean="0"/>
              <a:t>marinette</a:t>
            </a:r>
            <a:r>
              <a:rPr lang="fr-FR" sz="2000" b="1" dirty="0" smtClean="0"/>
              <a:t> s’installèrent dans le pré,</a:t>
            </a:r>
          </a:p>
          <a:p>
            <a:pPr>
              <a:buNone/>
            </a:pPr>
            <a:r>
              <a:rPr lang="fr-FR" sz="2000" b="1" dirty="0" smtClean="0"/>
              <a:t>derrière la ferme,</a:t>
            </a:r>
          </a:p>
          <a:p>
            <a:pPr>
              <a:buNone/>
            </a:pPr>
            <a:r>
              <a:rPr lang="fr-FR" sz="2000" b="1" dirty="0" smtClean="0"/>
              <a:t>avec leurs boîtes de peinture.</a:t>
            </a:r>
          </a:p>
          <a:p>
            <a:pPr>
              <a:buNone/>
            </a:pPr>
            <a:r>
              <a:rPr lang="fr-FR" sz="2000" b="1" dirty="0" smtClean="0"/>
              <a:t>Les boîtes étaient toutes neuves.</a:t>
            </a:r>
          </a:p>
          <a:p>
            <a:pPr>
              <a:buNone/>
            </a:pPr>
            <a:r>
              <a:rPr lang="fr-FR" sz="2000" b="1" dirty="0" smtClean="0"/>
              <a:t>C’était leur oncle Alfred qui leur les avaient apportées</a:t>
            </a:r>
          </a:p>
          <a:p>
            <a:pPr>
              <a:buNone/>
            </a:pPr>
            <a:r>
              <a:rPr lang="fr-FR" sz="2000" b="1" dirty="0" smtClean="0"/>
              <a:t>la veille</a:t>
            </a:r>
          </a:p>
          <a:p>
            <a:pPr>
              <a:buNone/>
            </a:pPr>
            <a:r>
              <a:rPr lang="fr-FR" sz="2000" b="1" dirty="0" smtClean="0"/>
              <a:t>pour remercier Marinette d’avoir sept ans,</a:t>
            </a:r>
          </a:p>
          <a:p>
            <a:pPr>
              <a:buNone/>
            </a:pPr>
            <a:r>
              <a:rPr lang="fr-FR" sz="2000" b="1" dirty="0" smtClean="0"/>
              <a:t>et les petites l’avaient remercié</a:t>
            </a:r>
          </a:p>
          <a:p>
            <a:pPr>
              <a:buNone/>
            </a:pPr>
            <a:r>
              <a:rPr lang="fr-FR" sz="2000" b="1" dirty="0" smtClean="0"/>
              <a:t>en lui chantant une chanson sur le printemps.</a:t>
            </a:r>
          </a:p>
          <a:p>
            <a:pPr>
              <a:buFontTx/>
              <a:buChar char="-"/>
            </a:pPr>
            <a:endParaRPr lang="fr-FR"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PRODUCTION ECRITE</a:t>
            </a:r>
            <a:endParaRPr lang="fr-FR" dirty="0"/>
          </a:p>
        </p:txBody>
      </p:sp>
      <p:sp>
        <p:nvSpPr>
          <p:cNvPr id="5" name="Espace réservé du contenu 4"/>
          <p:cNvSpPr>
            <a:spLocks noGrp="1"/>
          </p:cNvSpPr>
          <p:nvPr>
            <p:ph idx="1"/>
          </p:nvPr>
        </p:nvSpPr>
        <p:spPr/>
        <p:txBody>
          <a:bodyPr>
            <a:normAutofit/>
          </a:bodyPr>
          <a:lstStyle/>
          <a:p>
            <a:pPr>
              <a:buNone/>
            </a:pPr>
            <a:r>
              <a:rPr lang="fr-FR" sz="2000" dirty="0" smtClean="0"/>
              <a:t>	</a:t>
            </a:r>
            <a:r>
              <a:rPr lang="fr-FR" sz="2000" b="1" u="sng" dirty="0" smtClean="0"/>
              <a:t>Compétences et connaissances </a:t>
            </a:r>
            <a:r>
              <a:rPr lang="fr-FR" sz="2000" u="sng" dirty="0" smtClean="0"/>
              <a:t>mobilisées lors d’une activité de production écrite</a:t>
            </a:r>
          </a:p>
          <a:p>
            <a:pPr>
              <a:buNone/>
            </a:pPr>
            <a:endParaRPr lang="fr-FR" sz="2000" dirty="0" smtClean="0"/>
          </a:p>
          <a:p>
            <a:pPr marL="539496" indent="-457200">
              <a:buAutoNum type="arabicPeriod"/>
            </a:pPr>
            <a:r>
              <a:rPr lang="fr-FR" sz="2000" b="1" dirty="0" smtClean="0"/>
              <a:t>Compréhension de la consigne </a:t>
            </a:r>
            <a:r>
              <a:rPr lang="fr-FR" sz="2000" dirty="0" smtClean="0"/>
              <a:t>(souvent complexe)</a:t>
            </a:r>
          </a:p>
          <a:p>
            <a:pPr marL="539496" indent="-457200">
              <a:buAutoNum type="arabicPeriod"/>
            </a:pPr>
            <a:r>
              <a:rPr lang="fr-FR" sz="2000" b="1" dirty="0" smtClean="0"/>
              <a:t>Connaissance du type textuel </a:t>
            </a:r>
            <a:r>
              <a:rPr lang="fr-FR" sz="2000" dirty="0" smtClean="0"/>
              <a:t>(Cf. poème, lettre, compte-rendu )</a:t>
            </a:r>
          </a:p>
          <a:p>
            <a:pPr marL="539496" indent="-457200">
              <a:buAutoNum type="arabicPeriod"/>
            </a:pPr>
            <a:r>
              <a:rPr lang="fr-FR" sz="2000" b="1" dirty="0" smtClean="0"/>
              <a:t>Construction du texte </a:t>
            </a:r>
            <a:r>
              <a:rPr lang="fr-FR" sz="2000" dirty="0" smtClean="0"/>
              <a:t>(plan, cohérence, équilibre)</a:t>
            </a:r>
          </a:p>
          <a:p>
            <a:pPr marL="539496" indent="-457200">
              <a:buAutoNum type="arabicPeriod"/>
            </a:pPr>
            <a:r>
              <a:rPr lang="fr-FR" sz="2000" b="1" dirty="0" smtClean="0"/>
              <a:t>Cohésion textuelle </a:t>
            </a:r>
            <a:r>
              <a:rPr lang="fr-FR" sz="2000" dirty="0" smtClean="0"/>
              <a:t>(temps, reprises anaphoriques, liaisons)</a:t>
            </a:r>
          </a:p>
          <a:p>
            <a:pPr marL="539496" indent="-457200">
              <a:buAutoNum type="arabicPeriod"/>
            </a:pPr>
            <a:r>
              <a:rPr lang="fr-FR" sz="2000" b="1" dirty="0" smtClean="0"/>
              <a:t>Construction des phrases </a:t>
            </a:r>
            <a:r>
              <a:rPr lang="fr-FR" sz="2000" dirty="0" smtClean="0"/>
              <a:t>(grammaire)</a:t>
            </a:r>
          </a:p>
          <a:p>
            <a:pPr marL="539496" indent="-457200">
              <a:buAutoNum type="arabicPeriod"/>
            </a:pPr>
            <a:r>
              <a:rPr lang="fr-FR" sz="2000" b="1" dirty="0" smtClean="0"/>
              <a:t>Pertinence et richesse du lexique</a:t>
            </a:r>
          </a:p>
          <a:p>
            <a:pPr marL="539496" indent="-457200">
              <a:buAutoNum type="arabicPeriod"/>
            </a:pPr>
            <a:r>
              <a:rPr lang="fr-FR" sz="2000" b="1" dirty="0" smtClean="0"/>
              <a:t>Respect des règles de l’orthographe</a:t>
            </a:r>
          </a:p>
          <a:p>
            <a:pPr marL="539496" indent="-457200">
              <a:buAutoNum type="arabicPeriod"/>
            </a:pPr>
            <a:r>
              <a:rPr lang="fr-FR" sz="2000" dirty="0" smtClean="0"/>
              <a:t>E</a:t>
            </a:r>
            <a:r>
              <a:rPr lang="fr-FR" sz="2000" b="1" dirty="0" smtClean="0"/>
              <a:t>criture</a:t>
            </a:r>
            <a:r>
              <a:rPr lang="fr-FR" sz="2000" dirty="0" smtClean="0"/>
              <a:t> (graphie)</a:t>
            </a:r>
            <a:endParaRPr lang="fr-FR"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LA DICTEE A L’ADULTE COLLECTIVE</a:t>
            </a:r>
            <a:endParaRPr lang="fr-FR" sz="2800" b="1" dirty="0"/>
          </a:p>
        </p:txBody>
      </p:sp>
      <p:sp>
        <p:nvSpPr>
          <p:cNvPr id="3" name="Espace réservé du contenu 2"/>
          <p:cNvSpPr>
            <a:spLocks noGrp="1"/>
          </p:cNvSpPr>
          <p:nvPr>
            <p:ph idx="1"/>
          </p:nvPr>
        </p:nvSpPr>
        <p:spPr/>
        <p:txBody>
          <a:bodyPr>
            <a:normAutofit lnSpcReduction="10000"/>
          </a:bodyPr>
          <a:lstStyle/>
          <a:p>
            <a:pPr marL="539496" indent="-457200">
              <a:buAutoNum type="arabicPeriod"/>
            </a:pPr>
            <a:r>
              <a:rPr lang="fr-FR" sz="2000" b="1" dirty="0" smtClean="0"/>
              <a:t>L’ENSEIGNANT</a:t>
            </a:r>
          </a:p>
          <a:p>
            <a:pPr marL="539496" indent="-457200">
              <a:buFont typeface="Arial" charset="0"/>
              <a:buChar char="•"/>
            </a:pPr>
            <a:r>
              <a:rPr lang="fr-FR" sz="1800" dirty="0" smtClean="0"/>
              <a:t>Propose le sujet, énonce la consigne</a:t>
            </a:r>
          </a:p>
          <a:p>
            <a:pPr marL="539496" indent="-457200">
              <a:buFont typeface="Arial" charset="0"/>
              <a:buChar char="•"/>
            </a:pPr>
            <a:r>
              <a:rPr lang="fr-FR" sz="1800" dirty="0" smtClean="0"/>
              <a:t>Écoute les propositions des élèves</a:t>
            </a:r>
          </a:p>
          <a:p>
            <a:pPr marL="539496" indent="-457200">
              <a:buFont typeface="Arial" charset="0"/>
              <a:buChar char="•"/>
            </a:pPr>
            <a:r>
              <a:rPr lang="fr-FR" sz="1800" dirty="0" smtClean="0"/>
              <a:t>Les renvoie au groupe</a:t>
            </a:r>
          </a:p>
          <a:p>
            <a:pPr marL="539496" indent="-457200">
              <a:buFont typeface="Arial" charset="0"/>
              <a:buChar char="•"/>
            </a:pPr>
            <a:r>
              <a:rPr lang="fr-FR" sz="1800" dirty="0" smtClean="0"/>
              <a:t>Les met à l’épreuve des huit critères (Cf. supra),  relance</a:t>
            </a:r>
          </a:p>
          <a:p>
            <a:pPr marL="539496" indent="-457200">
              <a:buFont typeface="Arial" charset="0"/>
              <a:buChar char="•"/>
            </a:pPr>
            <a:r>
              <a:rPr lang="fr-FR" sz="1800" dirty="0" smtClean="0"/>
              <a:t>Apporte des informations complémentaires (Cf. lexique) pour débloquer, enrichir, anticiper des séances futures …</a:t>
            </a:r>
          </a:p>
          <a:p>
            <a:pPr marL="539496" indent="-457200">
              <a:buFont typeface="Arial" charset="0"/>
              <a:buChar char="•"/>
            </a:pPr>
            <a:r>
              <a:rPr lang="fr-FR" sz="1800" dirty="0" smtClean="0"/>
              <a:t>Valide la proposition retenue et l’écrit au tableau</a:t>
            </a:r>
          </a:p>
          <a:p>
            <a:pPr marL="539496" indent="-457200">
              <a:buFont typeface="Arial" charset="0"/>
              <a:buChar char="•"/>
            </a:pPr>
            <a:r>
              <a:rPr lang="fr-FR" sz="1800" dirty="0" smtClean="0"/>
              <a:t>Commente à l’occasion des questions spécifiques (Cf. orthographe)</a:t>
            </a:r>
          </a:p>
          <a:p>
            <a:pPr marL="539496" indent="-457200">
              <a:buAutoNum type="arabicPeriod" startAt="2"/>
            </a:pPr>
            <a:r>
              <a:rPr lang="fr-FR" sz="2000" b="1" dirty="0" smtClean="0"/>
              <a:t>LES ELEVES</a:t>
            </a:r>
          </a:p>
          <a:p>
            <a:pPr marL="539496" indent="-457200">
              <a:buFont typeface="Arial" charset="0"/>
              <a:buChar char="•"/>
            </a:pPr>
            <a:r>
              <a:rPr lang="fr-FR" sz="1800" dirty="0" smtClean="0"/>
              <a:t>Proposent, argumentent, INTERAGISSENT</a:t>
            </a:r>
          </a:p>
          <a:p>
            <a:pPr marL="539496" indent="-457200">
              <a:buFont typeface="Arial" charset="0"/>
              <a:buChar char="•"/>
            </a:pPr>
            <a:r>
              <a:rPr lang="fr-FR" sz="1800" dirty="0" smtClean="0"/>
              <a:t>REDIGENT le texte collectivement</a:t>
            </a:r>
          </a:p>
          <a:p>
            <a:pPr marL="539496" indent="-457200">
              <a:buFont typeface="Arial" charset="0"/>
              <a:buChar char="•"/>
            </a:pPr>
            <a:r>
              <a:rPr lang="fr-FR" sz="1800" dirty="0" smtClean="0"/>
              <a:t>Le copient</a:t>
            </a:r>
          </a:p>
          <a:p>
            <a:pPr marL="539496" indent="-457200">
              <a:buFont typeface="Arial" charset="0"/>
              <a:buChar char="•"/>
            </a:pPr>
            <a:r>
              <a:rPr lang="fr-FR" sz="1800" dirty="0" smtClean="0"/>
              <a:t>Écrivent INDIVIDUELLEMENT un fragment du texte (phrase, petit §)</a:t>
            </a:r>
            <a:endParaRPr lang="fr-FR"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200" dirty="0" smtClean="0"/>
              <a:t>LA DICTEE A L’ADULTE INDIVIDUELLE</a:t>
            </a:r>
            <a:endParaRPr lang="fr-FR" sz="3200" dirty="0"/>
          </a:p>
        </p:txBody>
      </p:sp>
      <p:sp>
        <p:nvSpPr>
          <p:cNvPr id="3" name="Espace réservé du contenu 2"/>
          <p:cNvSpPr>
            <a:spLocks noGrp="1"/>
          </p:cNvSpPr>
          <p:nvPr>
            <p:ph idx="1"/>
          </p:nvPr>
        </p:nvSpPr>
        <p:spPr/>
        <p:txBody>
          <a:bodyPr>
            <a:normAutofit fontScale="25000" lnSpcReduction="20000"/>
          </a:bodyPr>
          <a:lstStyle/>
          <a:p>
            <a:pPr>
              <a:buNone/>
            </a:pPr>
            <a:endParaRPr lang="fr-FR" dirty="0" smtClean="0"/>
          </a:p>
          <a:p>
            <a:pPr>
              <a:buFont typeface="Arial" charset="0"/>
              <a:buChar char="•"/>
            </a:pPr>
            <a:r>
              <a:rPr lang="fr-FR" sz="8000" dirty="0" smtClean="0"/>
              <a:t>Cf. Méthode DAUMAS</a:t>
            </a:r>
          </a:p>
          <a:p>
            <a:pPr>
              <a:buFont typeface="Arial" charset="0"/>
              <a:buChar char="•"/>
            </a:pPr>
            <a:r>
              <a:rPr lang="fr-FR" sz="8000" dirty="0" smtClean="0"/>
              <a:t>PRINCIPE : on apprend à lire en écrivant (alors qu’on ne sait pas écrire)</a:t>
            </a:r>
          </a:p>
          <a:p>
            <a:pPr>
              <a:buFont typeface="Arial" charset="0"/>
              <a:buChar char="•"/>
            </a:pPr>
            <a:r>
              <a:rPr lang="fr-FR" sz="8000" dirty="0" smtClean="0"/>
              <a:t>THEME du texte : à rattacher à la découverte du monde ou à la vie scolaire</a:t>
            </a:r>
          </a:p>
          <a:p>
            <a:pPr>
              <a:buFont typeface="Arial" charset="0"/>
              <a:buChar char="•"/>
            </a:pPr>
            <a:r>
              <a:rPr lang="fr-FR" sz="8000" dirty="0" smtClean="0"/>
              <a:t>ORGANISATION </a:t>
            </a:r>
          </a:p>
          <a:p>
            <a:pPr>
              <a:buFontTx/>
              <a:buChar char="-"/>
            </a:pPr>
            <a:r>
              <a:rPr lang="fr-FR" sz="8000" dirty="0" smtClean="0"/>
              <a:t>l’élève dessine son texte</a:t>
            </a:r>
          </a:p>
          <a:p>
            <a:pPr>
              <a:buFontTx/>
              <a:buChar char="-"/>
            </a:pPr>
            <a:r>
              <a:rPr lang="fr-FR" sz="8000" dirty="0" smtClean="0"/>
              <a:t>L’enseignant fait dire chaque texte par les élèves</a:t>
            </a:r>
          </a:p>
          <a:p>
            <a:pPr>
              <a:buFontTx/>
              <a:buChar char="-"/>
            </a:pPr>
            <a:r>
              <a:rPr lang="fr-FR" sz="8000" dirty="0" smtClean="0"/>
              <a:t>Ajuste par interaction en fonction des règles de l’écrit</a:t>
            </a:r>
          </a:p>
          <a:p>
            <a:pPr>
              <a:buFont typeface="Arial" charset="0"/>
              <a:buChar char="•"/>
            </a:pPr>
            <a:r>
              <a:rPr lang="fr-FR" sz="8000" dirty="0" smtClean="0"/>
              <a:t>L’élève essaie d’écrire (au crayon) le texte validé</a:t>
            </a:r>
          </a:p>
          <a:p>
            <a:pPr>
              <a:buFont typeface="Arial" charset="0"/>
              <a:buChar char="•"/>
            </a:pPr>
            <a:r>
              <a:rPr lang="fr-FR" sz="8000" dirty="0" smtClean="0"/>
              <a:t>L’enseignant écrit (en rouge) la partie de texte que l’élève ne peut pas écrire</a:t>
            </a:r>
          </a:p>
          <a:p>
            <a:pPr>
              <a:buFont typeface="Arial" charset="0"/>
              <a:buChar char="•"/>
            </a:pPr>
            <a:r>
              <a:rPr lang="fr-FR" sz="8000" dirty="0" smtClean="0"/>
              <a:t>La diminution au long de l’année de la partie en rouge constitue une évaluation permanente de l’évolution des acquisitions individuelles.</a:t>
            </a:r>
          </a:p>
          <a:p>
            <a:pPr>
              <a:buFont typeface="Arial" charset="0"/>
              <a:buChar char="•"/>
            </a:pPr>
            <a:endParaRPr lang="fr-FR" sz="2400" dirty="0" smtClean="0"/>
          </a:p>
          <a:p>
            <a:pPr>
              <a:buFont typeface="Arial" charset="0"/>
              <a:buChar char="•"/>
            </a:pPr>
            <a:endParaRPr lang="fr-FR" sz="2400" dirty="0" smtClean="0"/>
          </a:p>
          <a:p>
            <a:pPr>
              <a:buFont typeface="Arial" charset="0"/>
              <a:buChar char="•"/>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PRODUCTION D’ECRIT</a:t>
            </a:r>
            <a:br>
              <a:rPr lang="fr-FR" dirty="0" smtClean="0"/>
            </a:br>
            <a:r>
              <a:rPr lang="fr-FR" dirty="0" smtClean="0"/>
              <a:t>Exemple</a:t>
            </a:r>
            <a:endParaRPr lang="fr-FR" dirty="0"/>
          </a:p>
        </p:txBody>
      </p:sp>
      <p:sp>
        <p:nvSpPr>
          <p:cNvPr id="3" name="Espace réservé du contenu 2"/>
          <p:cNvSpPr>
            <a:spLocks noGrp="1"/>
          </p:cNvSpPr>
          <p:nvPr>
            <p:ph idx="1"/>
          </p:nvPr>
        </p:nvSpPr>
        <p:spPr/>
        <p:txBody>
          <a:bodyPr/>
          <a:lstStyle/>
          <a:p>
            <a:pPr>
              <a:buNone/>
            </a:pPr>
            <a:r>
              <a:rPr lang="fr-FR" sz="2000" dirty="0" smtClean="0"/>
              <a:t>(…)</a:t>
            </a:r>
          </a:p>
          <a:p>
            <a:pPr algn="just">
              <a:buNone/>
            </a:pPr>
            <a:r>
              <a:rPr lang="fr-FR" sz="2000" dirty="0" smtClean="0"/>
              <a:t>	</a:t>
            </a:r>
            <a:r>
              <a:rPr lang="fr-FR" sz="2000" dirty="0" smtClean="0"/>
              <a:t>Je m’appelle </a:t>
            </a:r>
            <a:r>
              <a:rPr lang="fr-FR" sz="2000" dirty="0" err="1" smtClean="0"/>
              <a:t>Aigreline</a:t>
            </a:r>
            <a:r>
              <a:rPr lang="fr-FR" sz="2000" dirty="0" smtClean="0"/>
              <a:t> Grenouille, je suis une gentille sorcière.</a:t>
            </a:r>
          </a:p>
          <a:p>
            <a:pPr algn="just">
              <a:buNone/>
            </a:pPr>
            <a:r>
              <a:rPr lang="fr-FR" sz="2000" dirty="0" smtClean="0"/>
              <a:t>(…)</a:t>
            </a:r>
          </a:p>
          <a:p>
            <a:pPr algn="just">
              <a:buNone/>
            </a:pPr>
            <a:r>
              <a:rPr lang="fr-FR" sz="2000" dirty="0" smtClean="0"/>
              <a:t>	</a:t>
            </a:r>
            <a:r>
              <a:rPr lang="fr-FR" sz="2000" dirty="0" smtClean="0"/>
              <a:t>Mon métier m’oblige à me déplacer dans le ciel. Hélas en ce moment mon balai est cassé.</a:t>
            </a:r>
          </a:p>
          <a:p>
            <a:pPr algn="just">
              <a:buNone/>
            </a:pPr>
            <a:r>
              <a:rPr lang="fr-FR" sz="2000" dirty="0" smtClean="0"/>
              <a:t>(…)</a:t>
            </a:r>
          </a:p>
          <a:p>
            <a:pPr algn="just">
              <a:buNone/>
            </a:pPr>
            <a:r>
              <a:rPr lang="fr-FR" sz="2000" dirty="0" smtClean="0"/>
              <a:t>	</a:t>
            </a:r>
            <a:r>
              <a:rPr lang="fr-FR" sz="2000" dirty="0" smtClean="0"/>
              <a:t>On m ’a dit que tu pourrais m’aider. Peux-tu me conseiller un autre engin magique ? Explique-moi bien à quoi il ressemble et comment il fonctionne. </a:t>
            </a:r>
          </a:p>
          <a:p>
            <a:pPr>
              <a:buNone/>
            </a:pPr>
            <a:r>
              <a:rPr lang="fr-FR" sz="2000" dirty="0" smtClean="0"/>
              <a:t>	</a:t>
            </a:r>
            <a:r>
              <a:rPr lang="fr-FR" sz="2000" dirty="0" smtClean="0"/>
              <a:t>A ton avis, est-ce qu’il sera mieux que mon vieux balai ?</a:t>
            </a:r>
          </a:p>
          <a:p>
            <a:pPr>
              <a:buNone/>
            </a:pPr>
            <a:r>
              <a:rPr lang="fr-FR" sz="2000" dirty="0" smtClean="0"/>
              <a:t>(…)</a:t>
            </a:r>
          </a:p>
          <a:p>
            <a:pPr>
              <a:buNone/>
            </a:pPr>
            <a:endParaRPr lang="fr-FR" sz="2000" dirty="0" smtClean="0"/>
          </a:p>
          <a:p>
            <a:pPr>
              <a:buNone/>
            </a:pPr>
            <a:r>
              <a:rPr lang="fr-FR" sz="2000" i="1" dirty="0" smtClean="0"/>
              <a:t>Evaluations nationales CE2 </a:t>
            </a:r>
            <a:r>
              <a:rPr lang="fr-FR" sz="2000" dirty="0" smtClean="0"/>
              <a:t>- 1995</a:t>
            </a:r>
          </a:p>
          <a:p>
            <a:pPr>
              <a:buNone/>
            </a:pPr>
            <a:endParaRPr lang="fr-FR" sz="20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PRODUCTION D’ECRIT</a:t>
            </a:r>
            <a:br>
              <a:rPr lang="fr-FR" dirty="0" smtClean="0"/>
            </a:br>
            <a:r>
              <a:rPr lang="fr-FR" dirty="0" smtClean="0"/>
              <a:t>Evaluation</a:t>
            </a:r>
            <a:endParaRPr lang="fr-FR" dirty="0"/>
          </a:p>
        </p:txBody>
      </p:sp>
      <p:sp>
        <p:nvSpPr>
          <p:cNvPr id="3" name="Espace réservé du contenu 2"/>
          <p:cNvSpPr>
            <a:spLocks noGrp="1"/>
          </p:cNvSpPr>
          <p:nvPr>
            <p:ph idx="1"/>
          </p:nvPr>
        </p:nvSpPr>
        <p:spPr/>
        <p:txBody>
          <a:bodyPr/>
          <a:lstStyle/>
          <a:p>
            <a:pPr marL="539496" indent="-457200" algn="just">
              <a:buAutoNum type="arabicPeriod"/>
            </a:pPr>
            <a:r>
              <a:rPr lang="fr-FR" sz="2000" dirty="0" smtClean="0"/>
              <a:t>Respect des conventions propres à la lettre (</a:t>
            </a:r>
            <a:r>
              <a:rPr lang="fr-FR" sz="2000" b="1" dirty="0" smtClean="0"/>
              <a:t>type textuel</a:t>
            </a:r>
            <a:r>
              <a:rPr lang="fr-FR" sz="2000" dirty="0" smtClean="0"/>
              <a:t>) – Cf. mise en page, expéditeur, date, interpellation du destinataire, formule de politesse, signature …)</a:t>
            </a:r>
          </a:p>
          <a:p>
            <a:pPr marL="539496" indent="-457200" algn="just">
              <a:buAutoNum type="arabicPeriod"/>
            </a:pPr>
            <a:r>
              <a:rPr lang="fr-FR" sz="2000" dirty="0" smtClean="0"/>
              <a:t>La </a:t>
            </a:r>
            <a:r>
              <a:rPr lang="fr-FR" sz="2000" b="1" dirty="0" smtClean="0"/>
              <a:t>compréhension de la consigne </a:t>
            </a:r>
            <a:r>
              <a:rPr lang="fr-FR" sz="2000" dirty="0" smtClean="0"/>
              <a:t>: la lettre répond elle aux demandes de la sorcière (description, explication, comparaison/argumentation …)</a:t>
            </a:r>
          </a:p>
          <a:p>
            <a:pPr marL="539496" indent="-457200" algn="just">
              <a:buAutoNum type="arabicPeriod"/>
            </a:pPr>
            <a:r>
              <a:rPr lang="fr-FR" sz="2000" b="1" dirty="0" smtClean="0"/>
              <a:t>Langue / cohérence du texte </a:t>
            </a:r>
            <a:r>
              <a:rPr lang="fr-FR" sz="2000" dirty="0" smtClean="0"/>
              <a:t>: utilisation des marques de la 1</a:t>
            </a:r>
            <a:r>
              <a:rPr lang="fr-FR" sz="2000" baseline="30000" dirty="0" smtClean="0"/>
              <a:t>ère</a:t>
            </a:r>
            <a:r>
              <a:rPr lang="fr-FR" sz="2000" dirty="0" smtClean="0"/>
              <a:t> et de la 2</a:t>
            </a:r>
            <a:r>
              <a:rPr lang="fr-FR" sz="2000" baseline="30000" dirty="0" smtClean="0"/>
              <a:t>ème</a:t>
            </a:r>
            <a:r>
              <a:rPr lang="fr-FR" sz="2000" dirty="0" smtClean="0"/>
              <a:t> personne (Je/</a:t>
            </a:r>
            <a:r>
              <a:rPr lang="fr-FR" sz="2000" dirty="0" err="1" smtClean="0"/>
              <a:t>Iu</a:t>
            </a:r>
            <a:r>
              <a:rPr lang="fr-FR" sz="2000" dirty="0" smtClean="0"/>
              <a:t>)</a:t>
            </a:r>
          </a:p>
          <a:p>
            <a:pPr marL="539496" indent="-457200" algn="just">
              <a:buAutoNum type="arabicPeriod"/>
            </a:pPr>
            <a:r>
              <a:rPr lang="fr-FR" sz="2000" b="1" dirty="0" smtClean="0"/>
              <a:t>Langue : ponctuation </a:t>
            </a:r>
            <a:r>
              <a:rPr lang="fr-FR" sz="2000" dirty="0" smtClean="0"/>
              <a:t>de la phrase (points et majuscules + virgules</a:t>
            </a:r>
          </a:p>
          <a:p>
            <a:pPr marL="539496" indent="-457200">
              <a:buAutoNum type="arabicPeriod"/>
            </a:pPr>
            <a:r>
              <a:rPr lang="fr-FR" sz="2000" b="1" dirty="0" smtClean="0"/>
              <a:t>Langue : correction syntaxique </a:t>
            </a:r>
            <a:r>
              <a:rPr lang="fr-FR" sz="2000" dirty="0" smtClean="0"/>
              <a:t>des phrases)</a:t>
            </a:r>
            <a:endParaRPr lang="fr-FR"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g073.jpg"/>
          <p:cNvPicPr>
            <a:picLocks noChangeAspect="1"/>
          </p:cNvPicPr>
          <p:nvPr/>
        </p:nvPicPr>
        <p:blipFill>
          <a:blip r:embed="rId2" cstate="print"/>
          <a:stretch>
            <a:fillRect/>
          </a:stretch>
        </p:blipFill>
        <p:spPr>
          <a:xfrm rot="10800000">
            <a:off x="2411757" y="-963488"/>
            <a:ext cx="5496985" cy="873020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644650" y="1447800"/>
            <a:ext cx="7499350" cy="4800600"/>
          </a:xfrm>
        </p:spPr>
        <p:txBody>
          <a:bodyPr/>
          <a:lstStyle/>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r>
              <a:rPr lang="fr-FR" dirty="0" smtClean="0"/>
              <a:t>					Et c’est fini.</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b="1" dirty="0" smtClean="0"/>
              <a:t>QUESTIONNAIRE DE REPRESENTATIONS 2</a:t>
            </a:r>
            <a:endParaRPr lang="fr-FR" sz="2700" dirty="0"/>
          </a:p>
        </p:txBody>
      </p:sp>
      <p:sp>
        <p:nvSpPr>
          <p:cNvPr id="3" name="Espace réservé du contenu 2"/>
          <p:cNvSpPr>
            <a:spLocks noGrp="1"/>
          </p:cNvSpPr>
          <p:nvPr>
            <p:ph idx="1"/>
          </p:nvPr>
        </p:nvSpPr>
        <p:spPr/>
        <p:txBody>
          <a:bodyPr>
            <a:normAutofit/>
          </a:bodyPr>
          <a:lstStyle/>
          <a:p>
            <a:pPr>
              <a:buNone/>
            </a:pPr>
            <a:endParaRPr lang="fr-FR" sz="2400" dirty="0" smtClean="0"/>
          </a:p>
          <a:p>
            <a:pPr>
              <a:buFont typeface="Arial" charset="0"/>
              <a:buChar char="•"/>
            </a:pPr>
            <a:r>
              <a:rPr lang="fr-FR" dirty="0" smtClean="0"/>
              <a:t>Le DECODAGE</a:t>
            </a:r>
          </a:p>
          <a:p>
            <a:pPr>
              <a:buNone/>
            </a:pPr>
            <a:endParaRPr lang="fr-FR" dirty="0" smtClean="0"/>
          </a:p>
          <a:p>
            <a:pPr marL="539496" indent="-457200">
              <a:buAutoNum type="arabicPeriod"/>
            </a:pPr>
            <a:r>
              <a:rPr lang="fr-FR" sz="2800" dirty="0" smtClean="0"/>
              <a:t>Est une opération psycholinguistique fondamentale</a:t>
            </a:r>
          </a:p>
          <a:p>
            <a:pPr marL="539496" indent="-457200">
              <a:buAutoNum type="arabicPeriod"/>
            </a:pPr>
            <a:r>
              <a:rPr lang="fr-FR" sz="2800" dirty="0" smtClean="0"/>
              <a:t>Un processus qui ne permet pas d’accéder au sens mais seulement de déchiffrer</a:t>
            </a:r>
          </a:p>
          <a:p>
            <a:pPr marL="539496" indent="-457200">
              <a:buAutoNum type="arabicPeriod"/>
            </a:pPr>
            <a:r>
              <a:rPr lang="fr-FR" sz="2800" dirty="0" smtClean="0"/>
              <a:t>Un moyen de structurer des acquis aléatoires</a:t>
            </a:r>
          </a:p>
          <a:p>
            <a:pPr marL="539496" indent="-457200">
              <a:buAutoNum type="arabicPeriod"/>
            </a:pPr>
            <a:endParaRPr lang="fr-FR" sz="24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700" b="1" dirty="0" smtClean="0"/>
              <a:t>QUESTIONNAIRE DE REPRESENTATIONS </a:t>
            </a:r>
            <a:r>
              <a:rPr lang="fr-FR" sz="3200" dirty="0" smtClean="0"/>
              <a:t/>
            </a:r>
            <a:br>
              <a:rPr lang="fr-FR" sz="3200" dirty="0" smtClean="0"/>
            </a:br>
            <a:r>
              <a:rPr lang="fr-FR" sz="3200" dirty="0" smtClean="0"/>
              <a:t>3</a:t>
            </a:r>
            <a:endParaRPr lang="fr-FR" sz="3200" dirty="0"/>
          </a:p>
        </p:txBody>
      </p:sp>
      <p:sp>
        <p:nvSpPr>
          <p:cNvPr id="5" name="Espace réservé du contenu 4"/>
          <p:cNvSpPr>
            <a:spLocks noGrp="1"/>
          </p:cNvSpPr>
          <p:nvPr>
            <p:ph idx="1"/>
          </p:nvPr>
        </p:nvSpPr>
        <p:spPr/>
        <p:txBody>
          <a:bodyPr>
            <a:normAutofit/>
          </a:bodyPr>
          <a:lstStyle/>
          <a:p>
            <a:endParaRPr lang="fr-FR" sz="2000" dirty="0" smtClean="0"/>
          </a:p>
          <a:p>
            <a:pPr>
              <a:buFont typeface="Arial" charset="0"/>
              <a:buChar char="•"/>
            </a:pPr>
            <a:r>
              <a:rPr lang="fr-FR" sz="2000" dirty="0" smtClean="0"/>
              <a:t>LA COMPREHENSION est</a:t>
            </a:r>
          </a:p>
          <a:p>
            <a:pPr>
              <a:buNone/>
            </a:pPr>
            <a:endParaRPr lang="fr-FR" sz="2000" dirty="0" smtClean="0"/>
          </a:p>
          <a:p>
            <a:pPr marL="539496" indent="-457200">
              <a:buAutoNum type="arabicPeriod"/>
            </a:pPr>
            <a:r>
              <a:rPr lang="fr-FR" sz="2000" dirty="0" smtClean="0"/>
              <a:t>La principale aptitude à développer pour l’apprentissage de la lecture</a:t>
            </a:r>
          </a:p>
          <a:p>
            <a:pPr marL="539496" indent="-457200">
              <a:buAutoNum type="arabicPeriod"/>
            </a:pPr>
            <a:endParaRPr lang="fr-FR" sz="2000" dirty="0" smtClean="0"/>
          </a:p>
          <a:p>
            <a:pPr marL="539496" indent="-457200">
              <a:buAutoNum type="arabicPeriod"/>
            </a:pPr>
            <a:r>
              <a:rPr lang="fr-FR" sz="2000" dirty="0" smtClean="0"/>
              <a:t>Une aptitude spécifique, complémentaire du travail à conduire sur le décodage</a:t>
            </a:r>
          </a:p>
          <a:p>
            <a:pPr marL="539496" indent="-457200">
              <a:buAutoNum type="arabicPeriod"/>
            </a:pPr>
            <a:endParaRPr lang="fr-FR" sz="2000" dirty="0" smtClean="0"/>
          </a:p>
          <a:p>
            <a:pPr marL="539496" indent="-457200">
              <a:buAutoNum type="arabicPeriod"/>
            </a:pPr>
            <a:r>
              <a:rPr lang="fr-FR" sz="2000" dirty="0" smtClean="0"/>
              <a:t>Une aptitude qui ne peut être travaillée que lorsque les élèves ont acquis le b.a.-ba.	</a:t>
            </a:r>
          </a:p>
          <a:p>
            <a:pPr>
              <a:buNone/>
            </a:pPr>
            <a:r>
              <a:rPr lang="fr-FR" sz="2000" dirty="0" smtClean="0"/>
              <a:t>	</a:t>
            </a:r>
          </a:p>
          <a:p>
            <a:endParaRPr lang="fr-FR" sz="200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sz="2800" b="1" dirty="0" smtClean="0"/>
              <a:t>QUESTIONNAIRE DE REPRESENTATIONS</a:t>
            </a:r>
            <a:r>
              <a:rPr lang="fr-FR" sz="2400" b="1" dirty="0" smtClean="0"/>
              <a:t/>
            </a:r>
            <a:br>
              <a:rPr lang="fr-FR" sz="2400" b="1" dirty="0" smtClean="0"/>
            </a:br>
            <a:r>
              <a:rPr lang="fr-FR" sz="2400" b="1" dirty="0" smtClean="0"/>
              <a:t>4</a:t>
            </a:r>
            <a:endParaRPr lang="fr-FR" sz="2400" dirty="0"/>
          </a:p>
        </p:txBody>
      </p:sp>
      <p:sp>
        <p:nvSpPr>
          <p:cNvPr id="6" name="Espace réservé du contenu 5"/>
          <p:cNvSpPr>
            <a:spLocks noGrp="1"/>
          </p:cNvSpPr>
          <p:nvPr>
            <p:ph idx="1"/>
          </p:nvPr>
        </p:nvSpPr>
        <p:spPr/>
        <p:txBody>
          <a:bodyPr>
            <a:normAutofit/>
          </a:bodyPr>
          <a:lstStyle/>
          <a:p>
            <a:endParaRPr lang="fr-FR" sz="1600" dirty="0" smtClean="0"/>
          </a:p>
          <a:p>
            <a:pPr>
              <a:buFont typeface="Arial" charset="0"/>
              <a:buChar char="•"/>
            </a:pPr>
            <a:r>
              <a:rPr lang="fr-FR" sz="2000" b="1" dirty="0" smtClean="0"/>
              <a:t>Préalables à l’apprentissage de la lecture (au cycle 1)</a:t>
            </a:r>
          </a:p>
          <a:p>
            <a:pPr>
              <a:buFont typeface="Arial" charset="0"/>
              <a:buChar char="•"/>
            </a:pPr>
            <a:endParaRPr lang="fr-FR" sz="1600" dirty="0" smtClean="0"/>
          </a:p>
          <a:p>
            <a:pPr marL="425196" indent="-342900">
              <a:buAutoNum type="arabicPeriod"/>
            </a:pPr>
            <a:r>
              <a:rPr lang="fr-FR" sz="1600" dirty="0" smtClean="0"/>
              <a:t>Principale priorité : motiver les enfants par rapport au livre</a:t>
            </a:r>
          </a:p>
          <a:p>
            <a:pPr marL="425196" indent="-342900">
              <a:buAutoNum type="arabicPeriod"/>
            </a:pPr>
            <a:r>
              <a:rPr lang="fr-FR" sz="1600" dirty="0" smtClean="0"/>
              <a:t>Aborder la combinatoire</a:t>
            </a:r>
          </a:p>
          <a:p>
            <a:pPr marL="425196" indent="-342900">
              <a:buAutoNum type="arabicPeriod"/>
            </a:pPr>
            <a:r>
              <a:rPr lang="fr-FR" sz="1600" dirty="0" smtClean="0"/>
              <a:t>Travailler divers pré-requis à l’apprentissage de la lecture (discrimination auditive, visuelle …)</a:t>
            </a:r>
          </a:p>
          <a:p>
            <a:pPr marL="425196" indent="-342900">
              <a:buAutoNum type="arabicPeriod"/>
            </a:pPr>
            <a:r>
              <a:rPr lang="fr-FR" sz="1600" dirty="0" smtClean="0"/>
              <a:t>Constituer un corpus de mots reconnus globalement</a:t>
            </a:r>
          </a:p>
          <a:p>
            <a:pPr marL="425196" indent="-342900">
              <a:buAutoNum type="arabicPeriod"/>
            </a:pPr>
            <a:r>
              <a:rPr lang="fr-FR" sz="1600" dirty="0" smtClean="0"/>
              <a:t>Appréhender les correspondances phonie / graphie</a:t>
            </a:r>
          </a:p>
          <a:p>
            <a:pPr marL="425196" indent="-342900">
              <a:buAutoNum type="arabicPeriod"/>
            </a:pPr>
            <a:r>
              <a:rPr lang="fr-FR" sz="1600" dirty="0" smtClean="0"/>
              <a:t>Dégager les représentations des élèves face à l’écrit</a:t>
            </a:r>
          </a:p>
          <a:p>
            <a:pPr>
              <a:buFont typeface="Arial" charset="0"/>
              <a:buChar char="•"/>
            </a:pPr>
            <a:endParaRPr lang="fr-FR" sz="1600" dirty="0" smtClean="0"/>
          </a:p>
          <a:p>
            <a:pPr marL="425196" indent="-342900">
              <a:buNone/>
            </a:pPr>
            <a:endParaRPr lang="fr-FR" sz="1600" dirty="0" smtClean="0"/>
          </a:p>
          <a:p>
            <a:pPr marL="425196" indent="-342900">
              <a:buAutoNum type="arabicPeriod" startAt="2"/>
            </a:pPr>
            <a:endParaRPr lang="fr-FR" sz="1600" dirty="0" smtClean="0"/>
          </a:p>
          <a:p>
            <a:pPr marL="425196" indent="-342900">
              <a:buNone/>
            </a:pPr>
            <a:endParaRPr lang="fr-FR" sz="1600" dirty="0" smtClean="0"/>
          </a:p>
          <a:p>
            <a:endParaRPr lang="fr-FR"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2 études de cas - 1</a:t>
            </a:r>
            <a:endParaRPr lang="fr-FR" b="1" dirty="0"/>
          </a:p>
        </p:txBody>
      </p:sp>
      <p:sp>
        <p:nvSpPr>
          <p:cNvPr id="3" name="Espace réservé du contenu 2"/>
          <p:cNvSpPr>
            <a:spLocks noGrp="1"/>
          </p:cNvSpPr>
          <p:nvPr>
            <p:ph idx="1"/>
          </p:nvPr>
        </p:nvSpPr>
        <p:spPr/>
        <p:txBody>
          <a:bodyPr>
            <a:normAutofit/>
          </a:bodyPr>
          <a:lstStyle/>
          <a:p>
            <a:pPr marL="539496" indent="-457200">
              <a:buNone/>
            </a:pPr>
            <a:r>
              <a:rPr lang="fr-FR" sz="2000" dirty="0" smtClean="0"/>
              <a:t>	Séance de lecture / explication en français / langue seconde, observée dans un établissement étranger (niveau 6</a:t>
            </a:r>
            <a:r>
              <a:rPr lang="fr-FR" sz="2000" baseline="30000" dirty="0" smtClean="0"/>
              <a:t>ème</a:t>
            </a:r>
            <a:r>
              <a:rPr lang="fr-FR" sz="2000" dirty="0" smtClean="0"/>
              <a:t>)</a:t>
            </a:r>
          </a:p>
          <a:p>
            <a:pPr marL="539496" indent="-457200">
              <a:buNone/>
            </a:pPr>
            <a:endParaRPr lang="fr-FR" sz="2000" dirty="0" smtClean="0"/>
          </a:p>
          <a:p>
            <a:pPr marL="539496" indent="-457200">
              <a:buFont typeface="Arial" charset="0"/>
              <a:buChar char="•"/>
            </a:pPr>
            <a:r>
              <a:rPr lang="fr-FR" sz="2000" dirty="0" smtClean="0"/>
              <a:t>L’enseignant invite les élèves à lire oralement le texte</a:t>
            </a:r>
          </a:p>
          <a:p>
            <a:pPr marL="539496" indent="-457200">
              <a:buFont typeface="Arial" charset="0"/>
              <a:buChar char="•"/>
            </a:pPr>
            <a:endParaRPr lang="fr-FR" sz="2000" dirty="0" smtClean="0"/>
          </a:p>
          <a:p>
            <a:pPr marL="539496" indent="-457200">
              <a:buFont typeface="Arial" charset="0"/>
              <a:buChar char="•"/>
            </a:pPr>
            <a:r>
              <a:rPr lang="fr-FR" sz="2000" dirty="0" smtClean="0"/>
              <a:t>Très nombreux volontaires (même des élèves qui ne prennent jamais la parole)</a:t>
            </a:r>
          </a:p>
          <a:p>
            <a:pPr marL="539496" indent="-457200">
              <a:buFont typeface="Arial" charset="0"/>
              <a:buChar char="•"/>
            </a:pPr>
            <a:endParaRPr lang="fr-FR" sz="2000" dirty="0" smtClean="0"/>
          </a:p>
          <a:p>
            <a:pPr marL="539496" indent="-457200">
              <a:buFont typeface="Arial" charset="0"/>
              <a:buChar char="•"/>
            </a:pPr>
            <a:r>
              <a:rPr lang="fr-FR" sz="2000" dirty="0" smtClean="0"/>
              <a:t>Nombreuses </a:t>
            </a:r>
            <a:r>
              <a:rPr lang="fr-FR" sz="2000" dirty="0" err="1" smtClean="0"/>
              <a:t>oralisations</a:t>
            </a:r>
            <a:r>
              <a:rPr lang="fr-FR" sz="2000" dirty="0" smtClean="0"/>
              <a:t> incompréhensibles (pour un auditeur qui n’aurait pas le texte sous les yeux)</a:t>
            </a:r>
          </a:p>
          <a:p>
            <a:pPr marL="539496" indent="-457200">
              <a:buFont typeface="Arial" charset="0"/>
              <a:buChar char="•"/>
            </a:pPr>
            <a:endParaRPr lang="fr-FR" sz="2000" dirty="0" smtClean="0"/>
          </a:p>
          <a:p>
            <a:pPr marL="539496" indent="-457200">
              <a:buFont typeface="Arial" charset="0"/>
              <a:buChar char="•"/>
            </a:pPr>
            <a:r>
              <a:rPr lang="fr-FR" sz="2000" dirty="0" smtClean="0"/>
              <a:t>?</a:t>
            </a:r>
          </a:p>
          <a:p>
            <a:pPr marL="539496" indent="-457200">
              <a:buNone/>
            </a:pPr>
            <a:endParaRPr lang="fr-F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smtClean="0"/>
              <a:t>Trois théories opposées</a:t>
            </a:r>
            <a:endParaRPr lang="fr-FR" dirty="0"/>
          </a:p>
        </p:txBody>
      </p:sp>
      <p:sp>
        <p:nvSpPr>
          <p:cNvPr id="6" name="Espace réservé du contenu 5"/>
          <p:cNvSpPr>
            <a:spLocks noGrp="1"/>
          </p:cNvSpPr>
          <p:nvPr>
            <p:ph idx="1"/>
          </p:nvPr>
        </p:nvSpPr>
        <p:spPr/>
        <p:txBody>
          <a:bodyPr>
            <a:normAutofit/>
          </a:bodyPr>
          <a:lstStyle/>
          <a:p>
            <a:pPr>
              <a:buFont typeface="Arial" charset="0"/>
              <a:buChar char="•"/>
            </a:pPr>
            <a:r>
              <a:rPr lang="fr-FR" dirty="0" smtClean="0"/>
              <a:t>Théorie de l’enfant non-lecteur</a:t>
            </a:r>
          </a:p>
          <a:p>
            <a:pPr>
              <a:buFontTx/>
              <a:buChar char="-"/>
            </a:pPr>
            <a:r>
              <a:rPr lang="fr-FR" sz="1800" dirty="0" smtClean="0"/>
              <a:t>Priorité exclusive à l’apprentissage du code (le b.a.-ba)</a:t>
            </a:r>
          </a:p>
          <a:p>
            <a:pPr>
              <a:buFontTx/>
              <a:buChar char="-"/>
            </a:pPr>
            <a:endParaRPr lang="fr-FR" sz="1800" dirty="0" smtClean="0"/>
          </a:p>
          <a:p>
            <a:pPr>
              <a:buFontTx/>
              <a:buChar char="-"/>
            </a:pPr>
            <a:endParaRPr lang="fr-FR" sz="1800" dirty="0" smtClean="0"/>
          </a:p>
          <a:p>
            <a:pPr>
              <a:buFont typeface="Arial" charset="0"/>
              <a:buChar char="•"/>
            </a:pPr>
            <a:r>
              <a:rPr lang="fr-FR" dirty="0" smtClean="0"/>
              <a:t>Théorie de l’enfant déjà-lecteur</a:t>
            </a:r>
          </a:p>
          <a:p>
            <a:pPr>
              <a:buFontTx/>
              <a:buChar char="-"/>
            </a:pPr>
            <a:r>
              <a:rPr lang="fr-FR" sz="1800" dirty="0" smtClean="0"/>
              <a:t>La compréhension, unique finalité de l’apprentissage</a:t>
            </a:r>
          </a:p>
          <a:p>
            <a:pPr>
              <a:buFontTx/>
              <a:buChar char="-"/>
            </a:pPr>
            <a:endParaRPr lang="fr-FR" sz="1800" dirty="0" smtClean="0"/>
          </a:p>
          <a:p>
            <a:pPr>
              <a:buFontTx/>
              <a:buChar char="-"/>
            </a:pPr>
            <a:endParaRPr lang="fr-FR" sz="1800" dirty="0" smtClean="0"/>
          </a:p>
          <a:p>
            <a:pPr>
              <a:buFont typeface="Arial" charset="0"/>
              <a:buChar char="•"/>
            </a:pPr>
            <a:r>
              <a:rPr lang="fr-FR" dirty="0" smtClean="0"/>
              <a:t>Théorie de l’enfant apprenti lecteur</a:t>
            </a:r>
          </a:p>
          <a:p>
            <a:pPr>
              <a:buFontTx/>
              <a:buChar char="-"/>
            </a:pPr>
            <a:r>
              <a:rPr lang="fr-FR" sz="1800" dirty="0" smtClean="0"/>
              <a:t>Travail conjoint sur le décodage et sur la compréhension</a:t>
            </a:r>
          </a:p>
          <a:p>
            <a:pPr>
              <a:buFontTx/>
              <a:buChar char="-"/>
            </a:pPr>
            <a:endParaRPr lang="fr-FR" sz="1800" dirty="0" smtClean="0"/>
          </a:p>
          <a:p>
            <a:pPr>
              <a:buFont typeface="Arial" charset="0"/>
              <a:buChar char="•"/>
            </a:pPr>
            <a:endParaRPr lang="fr-FR" sz="1800" dirty="0" smtClean="0"/>
          </a:p>
          <a:p>
            <a:pPr>
              <a:buFontTx/>
              <a:buChar char="-"/>
            </a:pPr>
            <a:endParaRPr lang="fr-FR"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2 études de cas - 1</a:t>
            </a:r>
            <a:endParaRPr lang="fr-FR" dirty="0"/>
          </a:p>
        </p:txBody>
      </p:sp>
      <p:sp>
        <p:nvSpPr>
          <p:cNvPr id="3" name="Espace réservé du contenu 2"/>
          <p:cNvSpPr>
            <a:spLocks noGrp="1"/>
          </p:cNvSpPr>
          <p:nvPr>
            <p:ph idx="1"/>
          </p:nvPr>
        </p:nvSpPr>
        <p:spPr/>
        <p:txBody>
          <a:bodyPr>
            <a:normAutofit/>
          </a:bodyPr>
          <a:lstStyle/>
          <a:p>
            <a:pPr marL="539496" indent="-457200">
              <a:buNone/>
            </a:pPr>
            <a:r>
              <a:rPr lang="fr-FR" sz="1800" dirty="0" smtClean="0"/>
              <a:t>	</a:t>
            </a:r>
            <a:r>
              <a:rPr lang="fr-FR" sz="2000" dirty="0" smtClean="0"/>
              <a:t>Séance de lecture / explication en français / langue seconde, observée dans un établissement étranger (niveau 6</a:t>
            </a:r>
            <a:r>
              <a:rPr lang="fr-FR" sz="2000" baseline="30000" dirty="0" smtClean="0"/>
              <a:t>ème</a:t>
            </a:r>
            <a:r>
              <a:rPr lang="fr-FR" sz="2000" dirty="0" smtClean="0"/>
              <a:t>)</a:t>
            </a:r>
          </a:p>
          <a:p>
            <a:pPr marL="539496" indent="-457200">
              <a:buNone/>
            </a:pPr>
            <a:endParaRPr lang="fr-FR" sz="2000" dirty="0" smtClean="0"/>
          </a:p>
          <a:p>
            <a:pPr marL="539496" indent="-457200">
              <a:buFont typeface="Arial" charset="0"/>
              <a:buChar char="•"/>
            </a:pPr>
            <a:r>
              <a:rPr lang="fr-FR" sz="2000" dirty="0" smtClean="0"/>
              <a:t>L’enseignant invite les élèves à lire oralement le texte</a:t>
            </a:r>
          </a:p>
          <a:p>
            <a:pPr marL="539496" indent="-457200">
              <a:buFont typeface="Arial" charset="0"/>
              <a:buChar char="•"/>
            </a:pPr>
            <a:endParaRPr lang="fr-FR" sz="2000" dirty="0" smtClean="0"/>
          </a:p>
          <a:p>
            <a:pPr marL="539496" indent="-457200">
              <a:buFont typeface="Arial" charset="0"/>
              <a:buChar char="•"/>
            </a:pPr>
            <a:r>
              <a:rPr lang="fr-FR" sz="2000" dirty="0" smtClean="0"/>
              <a:t>Très nombreux volontaires (même des élèves qui ne prennent jamais la parole)</a:t>
            </a:r>
          </a:p>
          <a:p>
            <a:pPr marL="539496" indent="-457200">
              <a:buFont typeface="Arial" charset="0"/>
              <a:buChar char="•"/>
            </a:pPr>
            <a:endParaRPr lang="fr-FR" sz="2000" dirty="0" smtClean="0"/>
          </a:p>
          <a:p>
            <a:pPr marL="539496" indent="-457200">
              <a:buFont typeface="Arial" charset="0"/>
              <a:buChar char="•"/>
            </a:pPr>
            <a:r>
              <a:rPr lang="fr-FR" sz="2000" dirty="0" smtClean="0"/>
              <a:t>Nombreuses </a:t>
            </a:r>
            <a:r>
              <a:rPr lang="fr-FR" sz="2000" dirty="0" err="1" smtClean="0"/>
              <a:t>oralisations</a:t>
            </a:r>
            <a:r>
              <a:rPr lang="fr-FR" sz="2000" dirty="0" smtClean="0"/>
              <a:t> incompréhensibles (pour un auditeur qui n’aurait pas le texte sous les yeux)</a:t>
            </a:r>
          </a:p>
          <a:p>
            <a:pPr marL="539496" indent="-457200">
              <a:buFont typeface="Arial" charset="0"/>
              <a:buChar char="•"/>
            </a:pPr>
            <a:endParaRPr lang="fr-FR" sz="1800" dirty="0" smtClean="0"/>
          </a:p>
          <a:p>
            <a:pPr marL="539496" indent="-457200">
              <a:buFont typeface="Arial" charset="0"/>
              <a:buChar char="•"/>
            </a:pPr>
            <a:r>
              <a:rPr lang="fr-FR" sz="2000" dirty="0" smtClean="0"/>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7966</TotalTime>
  <Words>1195</Words>
  <Application>Microsoft Office PowerPoint</Application>
  <PresentationFormat>Affichage à l'écran (4:3)</PresentationFormat>
  <Paragraphs>352</Paragraphs>
  <Slides>37</Slides>
  <Notes>19</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Solstice</vt:lpstr>
      <vt:lpstr> ENSEIGNER /APPRENDRE  LE FRANCAIS  AU CYCLE 2 </vt:lpstr>
      <vt:lpstr>PLAN</vt:lpstr>
      <vt:lpstr>QUESTIONNAIRE DE REPRESENTATIONS 1</vt:lpstr>
      <vt:lpstr>QUESTIONNAIRE DE REPRESENTATIONS 2</vt:lpstr>
      <vt:lpstr>QUESTIONNAIRE DE REPRESENTATIONS  3</vt:lpstr>
      <vt:lpstr>QUESTIONNAIRE DE REPRESENTATIONS 4</vt:lpstr>
      <vt:lpstr>2 études de cas - 1</vt:lpstr>
      <vt:lpstr>Trois théories opposées</vt:lpstr>
      <vt:lpstr>2 études de cas - 1</vt:lpstr>
      <vt:lpstr>2 études de cas - 2</vt:lpstr>
      <vt:lpstr>QUESTIONNAIRE DE REPRESENTATIONS 5</vt:lpstr>
      <vt:lpstr>EVALUATION DIAGNOSTIQUE</vt:lpstr>
      <vt:lpstr>FACE A UN TEXTE INCONNU</vt:lpstr>
      <vt:lpstr>Diapositive 14</vt:lpstr>
      <vt:lpstr>Diapositive 15</vt:lpstr>
      <vt:lpstr>LA TENUE DE SKI D’ARTHUR</vt:lpstr>
      <vt:lpstr>La tenue de ski d’Arthur</vt:lpstr>
      <vt:lpstr>L’APPROCHE GLOBALE DES TEXTES METHODOLOGIE</vt:lpstr>
      <vt:lpstr>NOUVEL EXEMPLE (CE1)</vt:lpstr>
      <vt:lpstr>REPERAGES GRAPHO-PHONETIQUES</vt:lpstr>
      <vt:lpstr>EXERCICE DE PHONETIQUE CORRECTIVE</vt:lpstr>
      <vt:lpstr>MAITRISE DE LA LANGUE METHODOLOGIE </vt:lpstr>
      <vt:lpstr>  METHODOLOGIE (suite) </vt:lpstr>
      <vt:lpstr>MAITRISE DE LA LANGUE METHODOLOGIE (suite)</vt:lpstr>
      <vt:lpstr>METHODOLOGIE (suite)</vt:lpstr>
      <vt:lpstr>GRAMMAIRE un texte pour déclencheur</vt:lpstr>
      <vt:lpstr>LANGAGE</vt:lpstr>
      <vt:lpstr>Diapositive 28</vt:lpstr>
      <vt:lpstr>PRODUCTION D’ECRIT LA RE-ECRITURE DE TEXTE</vt:lpstr>
      <vt:lpstr>LA RE-ECRITURE DE TEXTE (2)</vt:lpstr>
      <vt:lpstr>LA PRODUCTION ECRITE</vt:lpstr>
      <vt:lpstr>LA DICTEE A L’ADULTE COLLECTIVE</vt:lpstr>
      <vt:lpstr>LA DICTEE A L’ADULTE INDIVIDUELLE</vt:lpstr>
      <vt:lpstr>PRODUCTION D’ECRIT Exemple</vt:lpstr>
      <vt:lpstr>PRODUCTION D’ECRIT Evaluation</vt:lpstr>
      <vt:lpstr>Diapositive 36</vt:lpstr>
      <vt:lpstr>Diapositive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/APPRENDRE  LE FRANCAIS  AU CYCLE 3 </dc:title>
  <dc:creator>user</dc:creator>
  <cp:lastModifiedBy>user</cp:lastModifiedBy>
  <cp:revision>165</cp:revision>
  <dcterms:created xsi:type="dcterms:W3CDTF">2013-10-29T12:49:40Z</dcterms:created>
  <dcterms:modified xsi:type="dcterms:W3CDTF">2014-01-15T13:48:02Z</dcterms:modified>
</cp:coreProperties>
</file>